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5"/>
  </p:notesMasterIdLst>
  <p:handoutMasterIdLst>
    <p:handoutMasterId r:id="rId216"/>
  </p:handoutMasterIdLst>
  <p:sldIdLst>
    <p:sldId id="256" r:id="rId2"/>
    <p:sldId id="267" r:id="rId3"/>
    <p:sldId id="268" r:id="rId4"/>
    <p:sldId id="269" r:id="rId5"/>
    <p:sldId id="270" r:id="rId6"/>
    <p:sldId id="271" r:id="rId7"/>
    <p:sldId id="272" r:id="rId8"/>
    <p:sldId id="273" r:id="rId9"/>
    <p:sldId id="274" r:id="rId10"/>
    <p:sldId id="275" r:id="rId11"/>
    <p:sldId id="276" r:id="rId12"/>
    <p:sldId id="277" r:id="rId13"/>
    <p:sldId id="278" r:id="rId14"/>
    <p:sldId id="279" r:id="rId15"/>
    <p:sldId id="280" r:id="rId16"/>
    <p:sldId id="281" r:id="rId17"/>
    <p:sldId id="282" r:id="rId18"/>
    <p:sldId id="283" r:id="rId19"/>
    <p:sldId id="284" r:id="rId20"/>
    <p:sldId id="285" r:id="rId21"/>
    <p:sldId id="286" r:id="rId22"/>
    <p:sldId id="287" r:id="rId23"/>
    <p:sldId id="288" r:id="rId24"/>
    <p:sldId id="289" r:id="rId25"/>
    <p:sldId id="290" r:id="rId26"/>
    <p:sldId id="291" r:id="rId27"/>
    <p:sldId id="292" r:id="rId28"/>
    <p:sldId id="293" r:id="rId29"/>
    <p:sldId id="294" r:id="rId30"/>
    <p:sldId id="295" r:id="rId31"/>
    <p:sldId id="296" r:id="rId32"/>
    <p:sldId id="297" r:id="rId33"/>
    <p:sldId id="298" r:id="rId34"/>
    <p:sldId id="299" r:id="rId35"/>
    <p:sldId id="300" r:id="rId36"/>
    <p:sldId id="301" r:id="rId37"/>
    <p:sldId id="302" r:id="rId38"/>
    <p:sldId id="303" r:id="rId39"/>
    <p:sldId id="304" r:id="rId40"/>
    <p:sldId id="305" r:id="rId41"/>
    <p:sldId id="306" r:id="rId42"/>
    <p:sldId id="307" r:id="rId43"/>
    <p:sldId id="308" r:id="rId44"/>
    <p:sldId id="309" r:id="rId45"/>
    <p:sldId id="310" r:id="rId46"/>
    <p:sldId id="311" r:id="rId47"/>
    <p:sldId id="312" r:id="rId48"/>
    <p:sldId id="313" r:id="rId49"/>
    <p:sldId id="314" r:id="rId50"/>
    <p:sldId id="315" r:id="rId51"/>
    <p:sldId id="316" r:id="rId52"/>
    <p:sldId id="317" r:id="rId53"/>
    <p:sldId id="318" r:id="rId54"/>
    <p:sldId id="319" r:id="rId55"/>
    <p:sldId id="320" r:id="rId56"/>
    <p:sldId id="321" r:id="rId57"/>
    <p:sldId id="322" r:id="rId58"/>
    <p:sldId id="323" r:id="rId59"/>
    <p:sldId id="324" r:id="rId60"/>
    <p:sldId id="325" r:id="rId61"/>
    <p:sldId id="326" r:id="rId62"/>
    <p:sldId id="327" r:id="rId63"/>
    <p:sldId id="328" r:id="rId64"/>
    <p:sldId id="329" r:id="rId65"/>
    <p:sldId id="330" r:id="rId66"/>
    <p:sldId id="331" r:id="rId67"/>
    <p:sldId id="332" r:id="rId68"/>
    <p:sldId id="333" r:id="rId69"/>
    <p:sldId id="334" r:id="rId70"/>
    <p:sldId id="335" r:id="rId71"/>
    <p:sldId id="336" r:id="rId72"/>
    <p:sldId id="337" r:id="rId73"/>
    <p:sldId id="338" r:id="rId74"/>
    <p:sldId id="339" r:id="rId75"/>
    <p:sldId id="340" r:id="rId76"/>
    <p:sldId id="341" r:id="rId77"/>
    <p:sldId id="342" r:id="rId78"/>
    <p:sldId id="343" r:id="rId79"/>
    <p:sldId id="344" r:id="rId80"/>
    <p:sldId id="345" r:id="rId81"/>
    <p:sldId id="346" r:id="rId82"/>
    <p:sldId id="347" r:id="rId83"/>
    <p:sldId id="348" r:id="rId84"/>
    <p:sldId id="349" r:id="rId85"/>
    <p:sldId id="350" r:id="rId86"/>
    <p:sldId id="351" r:id="rId87"/>
    <p:sldId id="352" r:id="rId88"/>
    <p:sldId id="353" r:id="rId89"/>
    <p:sldId id="354" r:id="rId90"/>
    <p:sldId id="355" r:id="rId91"/>
    <p:sldId id="356" r:id="rId92"/>
    <p:sldId id="357" r:id="rId93"/>
    <p:sldId id="358" r:id="rId94"/>
    <p:sldId id="359" r:id="rId95"/>
    <p:sldId id="360" r:id="rId96"/>
    <p:sldId id="361" r:id="rId97"/>
    <p:sldId id="362" r:id="rId98"/>
    <p:sldId id="363" r:id="rId99"/>
    <p:sldId id="364" r:id="rId100"/>
    <p:sldId id="365" r:id="rId101"/>
    <p:sldId id="366" r:id="rId102"/>
    <p:sldId id="367" r:id="rId103"/>
    <p:sldId id="368" r:id="rId104"/>
    <p:sldId id="369" r:id="rId105"/>
    <p:sldId id="370" r:id="rId106"/>
    <p:sldId id="371" r:id="rId107"/>
    <p:sldId id="372" r:id="rId108"/>
    <p:sldId id="373" r:id="rId109"/>
    <p:sldId id="374" r:id="rId110"/>
    <p:sldId id="375" r:id="rId111"/>
    <p:sldId id="376" r:id="rId112"/>
    <p:sldId id="377" r:id="rId113"/>
    <p:sldId id="378" r:id="rId114"/>
    <p:sldId id="379" r:id="rId115"/>
    <p:sldId id="380" r:id="rId116"/>
    <p:sldId id="381" r:id="rId117"/>
    <p:sldId id="382" r:id="rId118"/>
    <p:sldId id="383" r:id="rId119"/>
    <p:sldId id="384" r:id="rId120"/>
    <p:sldId id="385" r:id="rId121"/>
    <p:sldId id="386" r:id="rId122"/>
    <p:sldId id="387" r:id="rId123"/>
    <p:sldId id="388" r:id="rId124"/>
    <p:sldId id="389" r:id="rId125"/>
    <p:sldId id="390" r:id="rId126"/>
    <p:sldId id="391" r:id="rId127"/>
    <p:sldId id="392" r:id="rId128"/>
    <p:sldId id="393" r:id="rId129"/>
    <p:sldId id="394" r:id="rId130"/>
    <p:sldId id="395" r:id="rId131"/>
    <p:sldId id="396" r:id="rId132"/>
    <p:sldId id="397" r:id="rId133"/>
    <p:sldId id="398" r:id="rId134"/>
    <p:sldId id="399" r:id="rId135"/>
    <p:sldId id="400" r:id="rId136"/>
    <p:sldId id="401" r:id="rId137"/>
    <p:sldId id="402" r:id="rId138"/>
    <p:sldId id="403" r:id="rId139"/>
    <p:sldId id="404" r:id="rId140"/>
    <p:sldId id="405" r:id="rId141"/>
    <p:sldId id="406" r:id="rId142"/>
    <p:sldId id="407" r:id="rId143"/>
    <p:sldId id="408" r:id="rId144"/>
    <p:sldId id="409" r:id="rId145"/>
    <p:sldId id="410" r:id="rId146"/>
    <p:sldId id="411" r:id="rId147"/>
    <p:sldId id="412" r:id="rId148"/>
    <p:sldId id="413" r:id="rId149"/>
    <p:sldId id="414" r:id="rId150"/>
    <p:sldId id="415" r:id="rId151"/>
    <p:sldId id="416" r:id="rId152"/>
    <p:sldId id="417" r:id="rId153"/>
    <p:sldId id="418" r:id="rId154"/>
    <p:sldId id="419" r:id="rId155"/>
    <p:sldId id="420" r:id="rId156"/>
    <p:sldId id="421" r:id="rId157"/>
    <p:sldId id="422" r:id="rId158"/>
    <p:sldId id="423" r:id="rId159"/>
    <p:sldId id="424" r:id="rId160"/>
    <p:sldId id="425" r:id="rId161"/>
    <p:sldId id="426" r:id="rId162"/>
    <p:sldId id="427" r:id="rId163"/>
    <p:sldId id="428" r:id="rId164"/>
    <p:sldId id="429" r:id="rId165"/>
    <p:sldId id="430" r:id="rId166"/>
    <p:sldId id="431" r:id="rId167"/>
    <p:sldId id="432" r:id="rId168"/>
    <p:sldId id="433" r:id="rId169"/>
    <p:sldId id="434" r:id="rId170"/>
    <p:sldId id="435" r:id="rId171"/>
    <p:sldId id="436" r:id="rId172"/>
    <p:sldId id="437" r:id="rId173"/>
    <p:sldId id="438" r:id="rId174"/>
    <p:sldId id="439" r:id="rId175"/>
    <p:sldId id="440" r:id="rId176"/>
    <p:sldId id="441" r:id="rId177"/>
    <p:sldId id="442" r:id="rId178"/>
    <p:sldId id="443" r:id="rId179"/>
    <p:sldId id="444" r:id="rId180"/>
    <p:sldId id="445" r:id="rId181"/>
    <p:sldId id="446" r:id="rId182"/>
    <p:sldId id="447" r:id="rId183"/>
    <p:sldId id="448" r:id="rId184"/>
    <p:sldId id="449" r:id="rId185"/>
    <p:sldId id="450" r:id="rId186"/>
    <p:sldId id="451" r:id="rId187"/>
    <p:sldId id="452" r:id="rId188"/>
    <p:sldId id="453" r:id="rId189"/>
    <p:sldId id="454" r:id="rId190"/>
    <p:sldId id="455" r:id="rId191"/>
    <p:sldId id="456" r:id="rId192"/>
    <p:sldId id="457" r:id="rId193"/>
    <p:sldId id="458" r:id="rId194"/>
    <p:sldId id="459" r:id="rId195"/>
    <p:sldId id="460" r:id="rId196"/>
    <p:sldId id="461" r:id="rId197"/>
    <p:sldId id="462" r:id="rId198"/>
    <p:sldId id="463" r:id="rId199"/>
    <p:sldId id="464" r:id="rId200"/>
    <p:sldId id="465" r:id="rId201"/>
    <p:sldId id="466" r:id="rId202"/>
    <p:sldId id="467" r:id="rId203"/>
    <p:sldId id="468" r:id="rId204"/>
    <p:sldId id="469" r:id="rId205"/>
    <p:sldId id="470" r:id="rId206"/>
    <p:sldId id="471" r:id="rId207"/>
    <p:sldId id="472" r:id="rId208"/>
    <p:sldId id="473" r:id="rId209"/>
    <p:sldId id="474" r:id="rId210"/>
    <p:sldId id="475" r:id="rId211"/>
    <p:sldId id="476" r:id="rId212"/>
    <p:sldId id="477" r:id="rId213"/>
    <p:sldId id="259" r:id="rId214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课程概要" id="{CCC58323-9F6B-4519-B67A-0CE326CFBCB5}">
          <p14:sldIdLst>
            <p14:sldId id="256"/>
            <p14:sldId id="267"/>
            <p14:sldId id="268"/>
            <p14:sldId id="269"/>
          </p14:sldIdLst>
        </p14:section>
        <p14:section name="Node简介" id="{8B7936B8-374D-46A4-AE70-56FD688B7223}">
          <p14:sldIdLst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</p14:sldIdLst>
        </p14:section>
        <p14:section name="安装与配置" id="{03FB33AE-B0F8-471D-B508-48DAB066D8EE}">
          <p14:sldIdLst>
            <p14:sldId id="285"/>
            <p14:sldId id="286"/>
            <p14:sldId id="287"/>
            <p14:sldId id="288"/>
            <p14:sldId id="289"/>
            <p14:sldId id="290"/>
          </p14:sldIdLst>
        </p14:section>
        <p14:section name="node基础" id="{E4D10D84-D27B-40DD-BD89-F3CE9783EA95}">
          <p14:sldIdLst>
            <p14:sldId id="291"/>
            <p14:sldId id="292"/>
            <p14:sldId id="293"/>
            <p14:sldId id="294"/>
            <p14:sldId id="295"/>
          </p14:sldIdLst>
        </p14:section>
        <p14:section name="模块系统" id="{1C4764D6-DA91-4CF5-B3D3-F430CED0283E}">
          <p14:sldIdLst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</p14:sldIdLst>
        </p14:section>
        <p14:section name="包与NPM" id="{28CD7A64-E838-4D99-BD83-15019A9C956B}">
          <p14:sldIdLst>
            <p14:sldId id="311"/>
            <p14:sldId id="312"/>
            <p14:sldId id="313"/>
            <p14:sldId id="314"/>
            <p14:sldId id="315"/>
            <p14:sldId id="316"/>
            <p14:sldId id="317"/>
            <p14:sldId id="318"/>
            <p14:sldId id="319"/>
            <p14:sldId id="320"/>
            <p14:sldId id="321"/>
            <p14:sldId id="322"/>
            <p14:sldId id="323"/>
          </p14:sldIdLst>
        </p14:section>
        <p14:section name="理解Node.js的作用" id="{EE2793C8-06BF-4A28-8EBC-A0C31B484667}">
          <p14:sldIdLst>
            <p14:sldId id="324"/>
            <p14:sldId id="325"/>
            <p14:sldId id="326"/>
            <p14:sldId id="327"/>
            <p14:sldId id="328"/>
            <p14:sldId id="329"/>
            <p14:sldId id="330"/>
            <p14:sldId id="331"/>
            <p14:sldId id="332"/>
            <p14:sldId id="333"/>
            <p14:sldId id="334"/>
          </p14:sldIdLst>
        </p14:section>
        <p14:section name="Node调试" id="{9658B92F-244A-46F2-90CB-024B43F60174}">
          <p14:sldIdLst>
            <p14:sldId id="335"/>
            <p14:sldId id="336"/>
            <p14:sldId id="337"/>
            <p14:sldId id="338"/>
            <p14:sldId id="339"/>
            <p14:sldId id="340"/>
            <p14:sldId id="341"/>
            <p14:sldId id="342"/>
          </p14:sldIdLst>
        </p14:section>
        <p14:section name="异步IO" id="{8C4BDF93-266F-4B48-8863-6C1FA06DE39C}">
          <p14:sldIdLst>
            <p14:sldId id="343"/>
            <p14:sldId id="344"/>
            <p14:sldId id="345"/>
            <p14:sldId id="346"/>
            <p14:sldId id="347"/>
            <p14:sldId id="348"/>
            <p14:sldId id="349"/>
            <p14:sldId id="350"/>
            <p14:sldId id="351"/>
            <p14:sldId id="352"/>
            <p14:sldId id="353"/>
            <p14:sldId id="354"/>
          </p14:sldIdLst>
        </p14:section>
        <p14:section name="回调" id="{795FF04C-D7A8-4C7F-9B11-2F5D678E02AA}">
          <p14:sldIdLst>
            <p14:sldId id="355"/>
            <p14:sldId id="356"/>
            <p14:sldId id="357"/>
            <p14:sldId id="358"/>
          </p14:sldIdLst>
        </p14:section>
        <p14:section name="异常处理" id="{2D120C47-0427-4968-A24A-3204A244394C}">
          <p14:sldIdLst>
            <p14:sldId id="359"/>
            <p14:sldId id="360"/>
            <p14:sldId id="361"/>
            <p14:sldId id="362"/>
            <p14:sldId id="363"/>
            <p14:sldId id="364"/>
          </p14:sldIdLst>
        </p14:section>
        <p14:section name="ECMAScript6" id="{CAA2B50A-3668-4C74-8A82-60AA13E198D5}">
          <p14:sldIdLst>
            <p14:sldId id="365"/>
            <p14:sldId id="366"/>
            <p14:sldId id="367"/>
            <p14:sldId id="368"/>
            <p14:sldId id="369"/>
            <p14:sldId id="370"/>
            <p14:sldId id="371"/>
            <p14:sldId id="372"/>
            <p14:sldId id="373"/>
            <p14:sldId id="374"/>
            <p14:sldId id="375"/>
            <p14:sldId id="376"/>
            <p14:sldId id="377"/>
          </p14:sldIdLst>
        </p14:section>
        <p14:section name="缓冲区" id="{416A9182-3913-4928-953D-66AA157AD77E}">
          <p14:sldIdLst>
            <p14:sldId id="378"/>
            <p14:sldId id="379"/>
          </p14:sldIdLst>
        </p14:section>
        <p14:section name="文件操作" id="{6F4DD9AA-1232-4F52-A252-44486800620A}">
          <p14:sldIdLst>
            <p14:sldId id="380"/>
            <p14:sldId id="381"/>
            <p14:sldId id="382"/>
            <p14:sldId id="383"/>
            <p14:sldId id="384"/>
            <p14:sldId id="385"/>
            <p14:sldId id="386"/>
            <p14:sldId id="387"/>
            <p14:sldId id="388"/>
            <p14:sldId id="389"/>
            <p14:sldId id="390"/>
            <p14:sldId id="391"/>
            <p14:sldId id="392"/>
            <p14:sldId id="393"/>
            <p14:sldId id="394"/>
            <p14:sldId id="395"/>
            <p14:sldId id="396"/>
            <p14:sldId id="397"/>
          </p14:sldIdLst>
        </p14:section>
        <p14:section name="HTTP" id="{D644325A-6547-4CA6-B4FF-78B72ACE1565}">
          <p14:sldIdLst>
            <p14:sldId id="398"/>
            <p14:sldId id="399"/>
            <p14:sldId id="400"/>
            <p14:sldId id="401"/>
            <p14:sldId id="402"/>
            <p14:sldId id="403"/>
            <p14:sldId id="404"/>
            <p14:sldId id="405"/>
            <p14:sldId id="406"/>
            <p14:sldId id="407"/>
            <p14:sldId id="408"/>
            <p14:sldId id="409"/>
            <p14:sldId id="410"/>
            <p14:sldId id="411"/>
            <p14:sldId id="412"/>
            <p14:sldId id="413"/>
            <p14:sldId id="414"/>
            <p14:sldId id="415"/>
            <p14:sldId id="416"/>
            <p14:sldId id="417"/>
            <p14:sldId id="418"/>
            <p14:sldId id="419"/>
            <p14:sldId id="420"/>
            <p14:sldId id="421"/>
            <p14:sldId id="422"/>
            <p14:sldId id="423"/>
            <p14:sldId id="424"/>
            <p14:sldId id="425"/>
            <p14:sldId id="426"/>
            <p14:sldId id="427"/>
            <p14:sldId id="428"/>
            <p14:sldId id="429"/>
            <p14:sldId id="430"/>
            <p14:sldId id="431"/>
            <p14:sldId id="432"/>
            <p14:sldId id="433"/>
            <p14:sldId id="434"/>
            <p14:sldId id="435"/>
          </p14:sldIdLst>
        </p14:section>
        <p14:section name="使用Node.js原生模块开发Web应用" id="{0D725C65-24EC-40E1-A025-A1AAD8BA8F61}">
          <p14:sldIdLst>
            <p14:sldId id="436"/>
            <p14:sldId id="437"/>
            <p14:sldId id="438"/>
            <p14:sldId id="439"/>
            <p14:sldId id="440"/>
            <p14:sldId id="441"/>
          </p14:sldIdLst>
        </p14:section>
        <p14:section name="MYSQL" id="{26A64140-5636-466B-879B-509762E948FE}">
          <p14:sldIdLst>
            <p14:sldId id="442"/>
            <p14:sldId id="443"/>
            <p14:sldId id="444"/>
            <p14:sldId id="445"/>
            <p14:sldId id="446"/>
            <p14:sldId id="447"/>
            <p14:sldId id="448"/>
            <p14:sldId id="449"/>
            <p14:sldId id="450"/>
            <p14:sldId id="451"/>
          </p14:sldIdLst>
        </p14:section>
        <p14:section name="express" id="{B2888C8D-6D52-4F71-B24B-9242E416DEE5}">
          <p14:sldIdLst>
            <p14:sldId id="452"/>
            <p14:sldId id="453"/>
            <p14:sldId id="454"/>
            <p14:sldId id="455"/>
            <p14:sldId id="456"/>
            <p14:sldId id="457"/>
            <p14:sldId id="458"/>
            <p14:sldId id="459"/>
            <p14:sldId id="460"/>
            <p14:sldId id="461"/>
          </p14:sldIdLst>
        </p14:section>
        <p14:section name="Socket.IO" id="{C3FBE102-D1C4-455A-AE15-2516552A8B8F}">
          <p14:sldIdLst>
            <p14:sldId id="462"/>
            <p14:sldId id="463"/>
            <p14:sldId id="464"/>
            <p14:sldId id="465"/>
            <p14:sldId id="466"/>
            <p14:sldId id="467"/>
            <p14:sldId id="468"/>
            <p14:sldId id="469"/>
          </p14:sldIdLst>
        </p14:section>
        <p14:section name="Nginx" id="{9F8BF162-FAE4-43AA-B586-E793CB01D527}">
          <p14:sldIdLst>
            <p14:sldId id="470"/>
            <p14:sldId id="471"/>
            <p14:sldId id="472"/>
            <p14:sldId id="473"/>
            <p14:sldId id="474"/>
            <p14:sldId id="475"/>
            <p14:sldId id="476"/>
            <p14:sldId id="477"/>
            <p14:sldId id="25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0" d="100"/>
          <a:sy n="70" d="100"/>
        </p:scale>
        <p:origin x="1386" y="6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57" d="100"/>
          <a:sy n="57" d="100"/>
        </p:scale>
        <p:origin x="2808" y="3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handoutMaster" Target="handoutMasters/handoutMaster1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presProps" Target="presProps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viewProps" Target="viewProps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219" Type="http://schemas.openxmlformats.org/officeDocument/2006/relationships/theme" Target="theme/theme1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0" Type="http://schemas.openxmlformats.org/officeDocument/2006/relationships/tableStyles" Target="tableStyle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notesMaster" Target="notesMasters/notesMaster1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CAA8F0-6A93-42D4-BD30-CC52BFAF4044}" type="datetimeFigureOut">
              <a:rPr lang="zh-CN" altLang="en-US" smtClean="0"/>
              <a:t>2016/10/11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1D565E-31F4-4A3A-B9F1-A33C10CEC48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96003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D6218A-490B-454B-AFB6-235C13BFE67B}" type="datetimeFigureOut">
              <a:rPr lang="zh-CN" altLang="en-US" smtClean="0"/>
              <a:t>2016/10/11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E4CA86-6BB6-4E14-A2AF-B8B8692BF7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14073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CC241F-3942-422C-A11F-F51277DD7AFE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32993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CC241F-3942-422C-A11F-F51277DD7AFE}" type="slidenum">
              <a:rPr lang="zh-CN" altLang="en-US" smtClean="0"/>
              <a:t>90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3143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【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代码示例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】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 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不使用回调</a:t>
            </a: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$('#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btn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').on('click', function () {</a:t>
            </a:r>
            <a:b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$('.box').hide('slow');</a:t>
            </a:r>
            <a:b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 JavaScript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hide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alert('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隐藏结束了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');</a:t>
            </a:r>
            <a:b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});</a:t>
            </a:r>
            <a:b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 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使用回调，确保在某件事情完成之后执行另一件事情</a:t>
            </a:r>
            <a:b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$</a:t>
            </a:r>
            <a:r>
              <a:rPr lang="en-US" altLang="zh-CN" dirty="0"/>
              <a:t>(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'#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btn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</a:t>
            </a:r>
            <a:r>
              <a:rPr lang="en-US" altLang="zh-CN" dirty="0"/>
              <a:t>).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</a:t>
            </a:r>
            <a:r>
              <a:rPr lang="en-US" altLang="zh-CN" dirty="0"/>
              <a:t>(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'click'</a:t>
            </a:r>
            <a:r>
              <a:rPr lang="en-US" altLang="zh-CN" dirty="0"/>
              <a:t>, 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function </a:t>
            </a:r>
            <a:r>
              <a:rPr lang="en-US" altLang="zh-CN" dirty="0"/>
              <a:t>() {</a:t>
            </a:r>
            <a:br>
              <a:rPr lang="en-US" altLang="zh-CN" dirty="0"/>
            </a:br>
            <a:r>
              <a:rPr lang="en-US" altLang="zh-CN" dirty="0"/>
              <a:t> 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$</a:t>
            </a:r>
            <a:r>
              <a:rPr lang="en-US" altLang="zh-CN" dirty="0"/>
              <a:t>(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'.box'</a:t>
            </a:r>
            <a:r>
              <a:rPr lang="en-US" altLang="zh-CN" dirty="0"/>
              <a:t>).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hide</a:t>
            </a:r>
            <a:r>
              <a:rPr lang="en-US" altLang="zh-CN" dirty="0"/>
              <a:t>(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'slow'</a:t>
            </a:r>
            <a:r>
              <a:rPr lang="en-US" altLang="zh-CN" dirty="0"/>
              <a:t>, 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function </a:t>
            </a:r>
            <a:r>
              <a:rPr lang="en-US" altLang="zh-CN" dirty="0"/>
              <a:t>() {</a:t>
            </a:r>
            <a:br>
              <a:rPr lang="en-US" altLang="zh-CN" dirty="0"/>
            </a:br>
            <a:r>
              <a:rPr lang="en-US" altLang="zh-CN" dirty="0"/>
              <a:t>   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alert</a:t>
            </a:r>
            <a:r>
              <a:rPr lang="en-US" altLang="zh-CN" dirty="0"/>
              <a:t>(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隐藏结束了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</a:t>
            </a:r>
            <a:r>
              <a:rPr lang="en-US" altLang="zh-CN" dirty="0"/>
              <a:t>);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 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hide()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方法完成之后弹出提示框</a:t>
            </a:r>
            <a:b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</a:t>
            </a:r>
            <a:r>
              <a:rPr lang="en-US" altLang="zh-CN" dirty="0"/>
              <a:t>});</a:t>
            </a:r>
            <a:br>
              <a:rPr lang="en-US" altLang="zh-CN" dirty="0"/>
            </a:br>
            <a:r>
              <a:rPr lang="en-US" altLang="zh-CN" dirty="0"/>
              <a:t>});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CC241F-3942-422C-A11F-F51277DD7AFE}" type="slidenum">
              <a:rPr lang="zh-CN" altLang="en-US" smtClean="0"/>
              <a:t>91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43590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【</a:t>
            </a:r>
            <a:r>
              <a:rPr lang="zh-CN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剖析回调示例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】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 eat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函数完成了某些事情，完成这些事情之后要做什么不确定</a:t>
            </a:r>
            <a:b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 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所以我们把具体要做的事情放到回调函数中去</a:t>
            </a:r>
            <a:b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function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eat</a:t>
            </a:r>
            <a:r>
              <a:rPr lang="en-US" altLang="zh-CN" dirty="0"/>
              <a:t>(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food</a:t>
            </a:r>
            <a:r>
              <a:rPr lang="en-US" altLang="zh-CN" dirty="0"/>
              <a:t>,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drink</a:t>
            </a:r>
            <a:r>
              <a:rPr lang="en-US" altLang="zh-CN" dirty="0"/>
              <a:t>,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callback</a:t>
            </a:r>
            <a:r>
              <a:rPr lang="en-US" altLang="zh-CN" dirty="0"/>
              <a:t>) {</a:t>
            </a:r>
            <a:br>
              <a:rPr lang="en-US" altLang="zh-CN" dirty="0"/>
            </a:br>
            <a:r>
              <a:rPr lang="en-US" altLang="zh-CN" dirty="0"/>
              <a:t>  console.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</a:t>
            </a:r>
            <a:r>
              <a:rPr lang="en-US" altLang="zh-CN" dirty="0"/>
              <a:t>(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晚上的我吃的是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%s,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喝的是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%s'</a:t>
            </a:r>
            <a:r>
              <a:rPr lang="en-US" altLang="zh-CN" dirty="0"/>
              <a:t>,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food</a:t>
            </a:r>
            <a:r>
              <a:rPr lang="en-US" altLang="zh-CN" dirty="0"/>
              <a:t>,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drink</a:t>
            </a:r>
            <a:r>
              <a:rPr lang="en-US" altLang="zh-CN" dirty="0"/>
              <a:t>);</a:t>
            </a:r>
            <a:br>
              <a:rPr lang="en-US" altLang="zh-CN" dirty="0"/>
            </a:br>
            <a:r>
              <a:rPr lang="en-US" altLang="zh-CN" dirty="0"/>
              <a:t>  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</a:t>
            </a:r>
            <a:r>
              <a:rPr lang="en-US" altLang="zh-CN" dirty="0"/>
              <a:t>(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callback </a:t>
            </a:r>
            <a:r>
              <a:rPr lang="en-US" altLang="zh-CN" dirty="0"/>
              <a:t>&amp;&amp; </a:t>
            </a:r>
            <a:r>
              <a:rPr lang="en-US" altLang="zh-CN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typeof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callback </a:t>
            </a:r>
            <a:r>
              <a:rPr lang="en-US" altLang="zh-CN" dirty="0"/>
              <a:t>===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'function'</a:t>
            </a:r>
            <a:r>
              <a:rPr lang="en-US" altLang="zh-CN" dirty="0"/>
              <a:t>) {</a:t>
            </a:r>
            <a:br>
              <a:rPr lang="en-US" altLang="zh-CN" dirty="0"/>
            </a:br>
            <a:r>
              <a:rPr lang="en-US" altLang="zh-CN" dirty="0"/>
              <a:t>   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callback</a:t>
            </a:r>
            <a:r>
              <a:rPr lang="en-US" altLang="zh-CN" dirty="0"/>
              <a:t>();</a:t>
            </a:r>
            <a:br>
              <a:rPr lang="en-US" altLang="zh-CN" dirty="0"/>
            </a:br>
            <a:r>
              <a:rPr lang="en-US" altLang="zh-CN" dirty="0"/>
              <a:t>  }</a:t>
            </a:r>
            <a:br>
              <a:rPr lang="en-US" altLang="zh-CN" dirty="0"/>
            </a:br>
            <a:r>
              <a:rPr lang="en-US" altLang="zh-CN" dirty="0"/>
              <a:t>}</a:t>
            </a:r>
            <a:br>
              <a:rPr lang="en-US" altLang="zh-CN" dirty="0"/>
            </a:b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 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该函数被作为参数传递到了另一个函数中，这样的函数就叫做 **回调函数**</a:t>
            </a:r>
            <a:b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 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该回调函数在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eat()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函数完成之后会被调用，所以我们把具体的要做的事情定义在了作为回调传递进来的函数中</a:t>
            </a:r>
            <a:b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function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sleep</a:t>
            </a:r>
            <a:r>
              <a:rPr lang="en-US" altLang="zh-CN" dirty="0"/>
              <a:t>() {</a:t>
            </a:r>
            <a:br>
              <a:rPr lang="en-US" altLang="zh-CN" dirty="0"/>
            </a:br>
            <a:r>
              <a:rPr lang="en-US" altLang="zh-CN" dirty="0"/>
              <a:t>  console.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</a:t>
            </a:r>
            <a:r>
              <a:rPr lang="en-US" altLang="zh-CN" dirty="0"/>
              <a:t>(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睡觉觉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</a:t>
            </a:r>
            <a:r>
              <a:rPr lang="en-US" altLang="zh-CN" dirty="0"/>
              <a:t>);</a:t>
            </a:r>
            <a:br>
              <a:rPr lang="en-US" altLang="zh-CN" dirty="0"/>
            </a:br>
            <a:r>
              <a:rPr lang="en-US" altLang="zh-CN" dirty="0"/>
              <a:t>}</a:t>
            </a:r>
            <a:br>
              <a:rPr lang="en-US" altLang="zh-CN" dirty="0"/>
            </a:b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eat</a:t>
            </a:r>
            <a:r>
              <a:rPr lang="en-US" altLang="zh-CN" dirty="0"/>
              <a:t>(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麻辣烫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</a:t>
            </a:r>
            <a:r>
              <a:rPr lang="en-US" altLang="zh-CN" dirty="0"/>
              <a:t>,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拉菲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</a:t>
            </a:r>
            <a:r>
              <a:rPr lang="en-US" altLang="zh-CN" dirty="0"/>
              <a:t>,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sleep</a:t>
            </a:r>
            <a:r>
              <a:rPr lang="en-US" altLang="zh-CN" dirty="0"/>
              <a:t>);</a:t>
            </a:r>
            <a:br>
              <a:rPr lang="en-US" altLang="zh-CN" dirty="0"/>
            </a:b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 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在上面，我们为了一个简单的功能定义了一个函数，大部分时候，我们为了方便，</a:t>
            </a:r>
            <a:b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 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可以直接传递一个没有名称的函数，这样的函数就是 **匿名回调函数**</a:t>
            </a:r>
            <a:b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eat</a:t>
            </a:r>
            <a:r>
              <a:rPr lang="en-US" altLang="zh-CN" dirty="0"/>
              <a:t>(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麻辣烫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</a:t>
            </a:r>
            <a:r>
              <a:rPr lang="en-US" altLang="zh-CN" dirty="0"/>
              <a:t>,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拉菲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</a:t>
            </a:r>
            <a:r>
              <a:rPr lang="en-US" altLang="zh-CN" dirty="0"/>
              <a:t>, 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function </a:t>
            </a:r>
            <a:r>
              <a:rPr lang="en-US" altLang="zh-CN" dirty="0"/>
              <a:t>() {</a:t>
            </a:r>
            <a:br>
              <a:rPr lang="en-US" altLang="zh-CN" dirty="0"/>
            </a:br>
            <a:r>
              <a:rPr lang="en-US" altLang="zh-CN" dirty="0"/>
              <a:t>  console.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</a:t>
            </a:r>
            <a:r>
              <a:rPr lang="en-US" altLang="zh-CN" dirty="0"/>
              <a:t>(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睡觉觉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</a:t>
            </a:r>
            <a:r>
              <a:rPr lang="en-US" altLang="zh-CN" dirty="0"/>
              <a:t>);</a:t>
            </a:r>
            <a:br>
              <a:rPr lang="en-US" altLang="zh-CN" dirty="0"/>
            </a:br>
            <a:r>
              <a:rPr lang="en-US" altLang="zh-CN" dirty="0"/>
              <a:t>});</a:t>
            </a:r>
            <a:br>
              <a:rPr lang="en-US" altLang="zh-CN" dirty="0"/>
            </a:br>
            <a:endParaRPr lang="en-US" altLang="zh-CN" sz="12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CC241F-3942-422C-A11F-F51277DD7AFE}" type="slidenum">
              <a:rPr lang="zh-CN" altLang="en-US" smtClean="0"/>
              <a:t>92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33330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【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备注示例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：读取文件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】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"use strict"</a:t>
            </a:r>
            <a:r>
              <a:rPr lang="en-US" altLang="zh-CN" dirty="0"/>
              <a:t>;</a:t>
            </a:r>
            <a:br>
              <a:rPr lang="en-US" altLang="zh-CN" dirty="0"/>
            </a:b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 Node.js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提供了一个核心模块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fs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，可以让我们使用该模块进行文件操作</a:t>
            </a:r>
            <a:b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const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dirty="0" err="1"/>
              <a:t>fs</a:t>
            </a:r>
            <a:r>
              <a:rPr lang="en-US" altLang="zh-CN" dirty="0"/>
              <a:t> =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require</a:t>
            </a:r>
            <a:r>
              <a:rPr lang="en-US" altLang="zh-CN" dirty="0"/>
              <a:t>(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fs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</a:t>
            </a:r>
            <a:r>
              <a:rPr lang="en-US" altLang="zh-CN" dirty="0"/>
              <a:t>);</a:t>
            </a:r>
            <a:br>
              <a:rPr lang="en-US" altLang="zh-CN" dirty="0"/>
            </a:b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/*</a:t>
            </a:r>
            <a:b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* 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readFile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表示读取一个文件</a:t>
            </a:r>
            <a:b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*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path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：要读取的文件路径</a:t>
            </a:r>
            <a:b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*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options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：读取文件的选项配置，这里的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utf8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表示读取文件的编码</a:t>
            </a:r>
            <a:b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*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callback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：（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err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*  err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：用于保存在读取文件时发生的错误对象</a:t>
            </a:r>
            <a:b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* 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：保存读取文件成功后所返回的文件内容</a:t>
            </a:r>
            <a:b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* *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b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dirty="0" err="1"/>
              <a:t>fs.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readFile</a:t>
            </a:r>
            <a:r>
              <a:rPr lang="en-US" altLang="zh-CN" dirty="0"/>
              <a:t>(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'./foo.txt'</a:t>
            </a:r>
            <a:r>
              <a:rPr lang="en-US" altLang="zh-CN" dirty="0"/>
              <a:t>,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'utf8'</a:t>
            </a:r>
            <a:r>
              <a:rPr lang="en-US" altLang="zh-CN" dirty="0"/>
              <a:t>, 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function </a:t>
            </a:r>
            <a:r>
              <a:rPr lang="en-US" altLang="zh-CN" dirty="0"/>
              <a:t>(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err</a:t>
            </a:r>
            <a:r>
              <a:rPr lang="en-US" altLang="zh-CN" dirty="0"/>
              <a:t>,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</a:t>
            </a:r>
            <a:r>
              <a:rPr lang="en-US" altLang="zh-CN" dirty="0"/>
              <a:t>) {</a:t>
            </a:r>
            <a:br>
              <a:rPr lang="en-US" altLang="zh-CN" dirty="0"/>
            </a:br>
            <a:r>
              <a:rPr lang="en-US" altLang="zh-CN" dirty="0"/>
              <a:t>  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</a:t>
            </a:r>
            <a:r>
              <a:rPr lang="en-US" altLang="zh-CN" dirty="0"/>
              <a:t>(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err</a:t>
            </a:r>
            <a:r>
              <a:rPr lang="en-US" altLang="zh-CN" dirty="0"/>
              <a:t>) {</a:t>
            </a:r>
            <a:br>
              <a:rPr lang="en-US" altLang="zh-CN" dirty="0"/>
            </a:br>
            <a:r>
              <a:rPr lang="en-US" altLang="zh-CN" dirty="0"/>
              <a:t>    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throw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err</a:t>
            </a:r>
            <a:r>
              <a:rPr lang="en-US" altLang="zh-CN" dirty="0"/>
              <a:t>;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 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如果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err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为真，那么通过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throw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语句就会抛出错误</a:t>
            </a:r>
            <a:b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</a:t>
            </a:r>
            <a:r>
              <a:rPr lang="en-US" altLang="zh-CN" dirty="0"/>
              <a:t>}</a:t>
            </a:r>
            <a:br>
              <a:rPr lang="en-US" altLang="zh-CN" dirty="0"/>
            </a:br>
            <a:r>
              <a:rPr lang="en-US" altLang="zh-CN" dirty="0"/>
              <a:t>  console.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</a:t>
            </a:r>
            <a:r>
              <a:rPr lang="en-US" altLang="zh-CN" dirty="0"/>
              <a:t>(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</a:t>
            </a:r>
            <a:r>
              <a:rPr lang="en-US" altLang="zh-CN" dirty="0"/>
              <a:t>);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 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如果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err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为假，那么来自文件的数据就可以使用</a:t>
            </a:r>
            <a:b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dirty="0"/>
              <a:t>});</a:t>
            </a:r>
            <a:br>
              <a:rPr lang="en-US" altLang="zh-CN" dirty="0"/>
            </a:b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【</a:t>
            </a:r>
            <a:r>
              <a:rPr lang="zh-CN" altLang="en-US" dirty="0"/>
              <a:t>备注示例</a:t>
            </a:r>
            <a:r>
              <a:rPr lang="en-US" altLang="zh-CN" dirty="0"/>
              <a:t>2</a:t>
            </a:r>
            <a:r>
              <a:rPr lang="zh-CN" altLang="en-US" dirty="0"/>
              <a:t>：</a:t>
            </a:r>
            <a:r>
              <a:rPr lang="en-US" altLang="zh-CN" dirty="0"/>
              <a:t>】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"use strict"</a:t>
            </a:r>
            <a:r>
              <a:rPr lang="en-US" altLang="zh-CN" dirty="0"/>
              <a:t>;</a:t>
            </a:r>
            <a:br>
              <a:rPr lang="en-US" altLang="zh-CN" dirty="0"/>
            </a:b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const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dirty="0"/>
              <a:t>request =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require</a:t>
            </a:r>
            <a:r>
              <a:rPr lang="en-US" altLang="zh-CN" dirty="0"/>
              <a:t>(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'request'</a:t>
            </a:r>
            <a:r>
              <a:rPr lang="en-US" altLang="zh-CN" dirty="0"/>
              <a:t>);</a:t>
            </a:r>
            <a:br>
              <a:rPr lang="en-US" altLang="zh-CN" dirty="0"/>
            </a:b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/>
              <a:t>request(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'http://www.sina.com.cn'</a:t>
            </a:r>
            <a:r>
              <a:rPr lang="en-US" altLang="zh-CN" dirty="0"/>
              <a:t>, (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err</a:t>
            </a:r>
            <a:r>
              <a:rPr lang="en-US" altLang="zh-CN" dirty="0"/>
              <a:t>,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response</a:t>
            </a:r>
            <a:r>
              <a:rPr lang="en-US" altLang="zh-CN" dirty="0"/>
              <a:t>,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body</a:t>
            </a:r>
            <a:r>
              <a:rPr lang="en-US" altLang="zh-CN" dirty="0"/>
              <a:t>)=&gt; {</a:t>
            </a:r>
            <a:br>
              <a:rPr lang="en-US" altLang="zh-CN" dirty="0"/>
            </a:br>
            <a:r>
              <a:rPr lang="en-US" altLang="zh-CN" dirty="0"/>
              <a:t>  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</a:t>
            </a:r>
            <a:r>
              <a:rPr lang="en-US" altLang="zh-CN" dirty="0"/>
              <a:t>(!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err </a:t>
            </a:r>
            <a:r>
              <a:rPr lang="en-US" altLang="zh-CN" dirty="0"/>
              <a:t>&amp;&amp; 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response</a:t>
            </a:r>
            <a:r>
              <a:rPr lang="en-US" altLang="zh-CN" dirty="0" err="1"/>
              <a:t>.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statusCode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dirty="0"/>
              <a:t>===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200</a:t>
            </a:r>
            <a:r>
              <a:rPr lang="en-US" altLang="zh-CN" dirty="0"/>
              <a:t>) {</a:t>
            </a:r>
            <a:br>
              <a:rPr lang="en-US" altLang="zh-CN" dirty="0"/>
            </a:br>
            <a:r>
              <a:rPr lang="en-US" altLang="zh-CN" dirty="0"/>
              <a:t>    console.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</a:t>
            </a:r>
            <a:r>
              <a:rPr lang="en-US" altLang="zh-CN" dirty="0"/>
              <a:t>(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body</a:t>
            </a:r>
            <a:r>
              <a:rPr lang="en-US" altLang="zh-CN" dirty="0"/>
              <a:t>);</a:t>
            </a:r>
            <a:br>
              <a:rPr lang="en-US" altLang="zh-CN" dirty="0"/>
            </a:br>
            <a:r>
              <a:rPr lang="en-US" altLang="zh-CN" dirty="0"/>
              <a:t>  }</a:t>
            </a:r>
            <a:br>
              <a:rPr lang="en-US" altLang="zh-CN" dirty="0"/>
            </a:br>
            <a:r>
              <a:rPr lang="en-US" altLang="zh-CN" dirty="0"/>
              <a:t>});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【</a:t>
            </a:r>
            <a:r>
              <a:rPr lang="zh-CN" altLang="en-US" dirty="0"/>
              <a:t>备注示例</a:t>
            </a:r>
            <a:r>
              <a:rPr lang="en-US" altLang="zh-CN" dirty="0"/>
              <a:t>3</a:t>
            </a:r>
            <a:r>
              <a:rPr lang="zh-CN" altLang="en-US" dirty="0"/>
              <a:t>：</a:t>
            </a:r>
            <a:r>
              <a:rPr lang="en-US" altLang="zh-CN" dirty="0"/>
              <a:t>】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"use strict"</a:t>
            </a:r>
            <a:r>
              <a:rPr lang="en-US" altLang="zh-CN" dirty="0"/>
              <a:t>;</a:t>
            </a:r>
            <a:br>
              <a:rPr lang="en-US" altLang="zh-CN" dirty="0"/>
            </a:b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const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dirty="0" err="1"/>
              <a:t>fs</a:t>
            </a:r>
            <a:r>
              <a:rPr lang="en-US" altLang="zh-CN" dirty="0"/>
              <a:t> =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require</a:t>
            </a:r>
            <a:r>
              <a:rPr lang="en-US" altLang="zh-CN" dirty="0"/>
              <a:t>(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fs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</a:t>
            </a:r>
            <a:r>
              <a:rPr lang="en-US" altLang="zh-CN" dirty="0"/>
              <a:t>);</a:t>
            </a:r>
            <a:br>
              <a:rPr lang="en-US" altLang="zh-CN" dirty="0"/>
            </a:br>
            <a:r>
              <a:rPr lang="en-US" altLang="zh-CN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const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dirty="0"/>
              <a:t>request =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require</a:t>
            </a:r>
            <a:r>
              <a:rPr lang="en-US" altLang="zh-CN" dirty="0"/>
              <a:t>(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'request'</a:t>
            </a:r>
            <a:r>
              <a:rPr lang="en-US" altLang="zh-CN" dirty="0"/>
              <a:t>);</a:t>
            </a:r>
            <a:br>
              <a:rPr lang="en-US" altLang="zh-CN" dirty="0"/>
            </a:b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/*</a:t>
            </a:r>
            <a:b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* 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程序开始执行</a:t>
            </a:r>
            <a:b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* 获取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http://www.sina.com.cn</a:t>
            </a:r>
            <a:b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* 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获取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foo2.txt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内容</a:t>
            </a:r>
            <a:b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* 获取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http://www.baidu.com</a:t>
            </a:r>
            <a:b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* 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获取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foo.txt</a:t>
            </a:r>
            <a:b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*</a:t>
            </a:r>
            <a:b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* 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哪个操作先返回</a:t>
            </a:r>
            <a:b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*</a:t>
            </a:r>
            <a:b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* 回调首先解决的就是不可预测性，它也是处理并发（或者说一次做超过一件事情）的高效方法</a:t>
            </a:r>
            <a:b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* *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b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dirty="0"/>
              <a:t>request(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'http://www.sina.com.cn'</a:t>
            </a:r>
            <a:r>
              <a:rPr lang="en-US" altLang="zh-CN" dirty="0"/>
              <a:t>, (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err</a:t>
            </a:r>
            <a:r>
              <a:rPr lang="en-US" altLang="zh-CN" dirty="0"/>
              <a:t>,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response</a:t>
            </a:r>
            <a:r>
              <a:rPr lang="en-US" altLang="zh-CN" dirty="0"/>
              <a:t>,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body</a:t>
            </a:r>
            <a:r>
              <a:rPr lang="en-US" altLang="zh-CN" dirty="0"/>
              <a:t>)=&gt; {</a:t>
            </a:r>
            <a:br>
              <a:rPr lang="en-US" altLang="zh-CN" dirty="0"/>
            </a:br>
            <a:r>
              <a:rPr lang="en-US" altLang="zh-CN" dirty="0"/>
              <a:t>  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</a:t>
            </a:r>
            <a:r>
              <a:rPr lang="en-US" altLang="zh-CN" dirty="0"/>
              <a:t>(!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err </a:t>
            </a:r>
            <a:r>
              <a:rPr lang="en-US" altLang="zh-CN" dirty="0"/>
              <a:t>&amp;&amp; 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response</a:t>
            </a:r>
            <a:r>
              <a:rPr lang="en-US" altLang="zh-CN" dirty="0" err="1"/>
              <a:t>.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statusCode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dirty="0"/>
              <a:t>===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200</a:t>
            </a:r>
            <a:r>
              <a:rPr lang="en-US" altLang="zh-CN" dirty="0"/>
              <a:t>) {</a:t>
            </a:r>
            <a:br>
              <a:rPr lang="en-US" altLang="zh-CN" dirty="0"/>
            </a:br>
            <a:r>
              <a:rPr lang="en-US" altLang="zh-CN" dirty="0"/>
              <a:t>    console.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</a:t>
            </a:r>
            <a:r>
              <a:rPr lang="en-US" altLang="zh-CN" dirty="0"/>
              <a:t>(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body</a:t>
            </a:r>
            <a:r>
              <a:rPr lang="en-US" altLang="zh-CN" dirty="0"/>
              <a:t>);</a:t>
            </a:r>
            <a:br>
              <a:rPr lang="en-US" altLang="zh-CN" dirty="0"/>
            </a:br>
            <a:r>
              <a:rPr lang="en-US" altLang="zh-CN" dirty="0"/>
              <a:t>  }</a:t>
            </a:r>
            <a:br>
              <a:rPr lang="en-US" altLang="zh-CN" dirty="0"/>
            </a:br>
            <a:r>
              <a:rPr lang="en-US" altLang="zh-CN" dirty="0"/>
              <a:t>});</a:t>
            </a:r>
            <a:br>
              <a:rPr lang="en-US" altLang="zh-CN" dirty="0"/>
            </a:b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 err="1"/>
              <a:t>fs.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readFile</a:t>
            </a:r>
            <a:r>
              <a:rPr lang="en-US" altLang="zh-CN" dirty="0"/>
              <a:t>(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'./foo2.txt'</a:t>
            </a:r>
            <a:r>
              <a:rPr lang="en-US" altLang="zh-CN" dirty="0"/>
              <a:t>,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'utf8'</a:t>
            </a:r>
            <a:r>
              <a:rPr lang="en-US" altLang="zh-CN" dirty="0"/>
              <a:t>, 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function </a:t>
            </a:r>
            <a:r>
              <a:rPr lang="en-US" altLang="zh-CN" dirty="0"/>
              <a:t>(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err</a:t>
            </a:r>
            <a:r>
              <a:rPr lang="en-US" altLang="zh-CN" dirty="0"/>
              <a:t>,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</a:t>
            </a:r>
            <a:r>
              <a:rPr lang="en-US" altLang="zh-CN" dirty="0"/>
              <a:t>) {</a:t>
            </a:r>
            <a:br>
              <a:rPr lang="en-US" altLang="zh-CN" dirty="0"/>
            </a:br>
            <a:r>
              <a:rPr lang="en-US" altLang="zh-CN" dirty="0"/>
              <a:t>  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</a:t>
            </a:r>
            <a:r>
              <a:rPr lang="en-US" altLang="zh-CN" dirty="0"/>
              <a:t>(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err</a:t>
            </a:r>
            <a:r>
              <a:rPr lang="en-US" altLang="zh-CN" dirty="0"/>
              <a:t>) {</a:t>
            </a:r>
            <a:br>
              <a:rPr lang="en-US" altLang="zh-CN" dirty="0"/>
            </a:br>
            <a:r>
              <a:rPr lang="en-US" altLang="zh-CN" dirty="0"/>
              <a:t>    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throw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err</a:t>
            </a:r>
            <a:r>
              <a:rPr lang="en-US" altLang="zh-CN" dirty="0"/>
              <a:t>;</a:t>
            </a:r>
            <a:br>
              <a:rPr lang="en-US" altLang="zh-CN" dirty="0"/>
            </a:br>
            <a:r>
              <a:rPr lang="en-US" altLang="zh-CN" dirty="0"/>
              <a:t>  }</a:t>
            </a:r>
            <a:br>
              <a:rPr lang="en-US" altLang="zh-CN" dirty="0"/>
            </a:br>
            <a:r>
              <a:rPr lang="en-US" altLang="zh-CN" dirty="0"/>
              <a:t>  console.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</a:t>
            </a:r>
            <a:r>
              <a:rPr lang="en-US" altLang="zh-CN" dirty="0"/>
              <a:t>(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</a:t>
            </a:r>
            <a:r>
              <a:rPr lang="en-US" altLang="zh-CN" dirty="0"/>
              <a:t>);</a:t>
            </a:r>
            <a:br>
              <a:rPr lang="en-US" altLang="zh-CN" dirty="0"/>
            </a:br>
            <a:r>
              <a:rPr lang="en-US" altLang="zh-CN" dirty="0"/>
              <a:t>});</a:t>
            </a:r>
            <a:br>
              <a:rPr lang="en-US" altLang="zh-CN" dirty="0"/>
            </a:b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/>
              <a:t>request(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'http://www.baidu.com'</a:t>
            </a:r>
            <a:r>
              <a:rPr lang="en-US" altLang="zh-CN" dirty="0"/>
              <a:t>, (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err</a:t>
            </a:r>
            <a:r>
              <a:rPr lang="en-US" altLang="zh-CN" dirty="0"/>
              <a:t>,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response</a:t>
            </a:r>
            <a:r>
              <a:rPr lang="en-US" altLang="zh-CN" dirty="0"/>
              <a:t>,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body</a:t>
            </a:r>
            <a:r>
              <a:rPr lang="en-US" altLang="zh-CN" dirty="0"/>
              <a:t>)=&gt; {</a:t>
            </a:r>
            <a:br>
              <a:rPr lang="en-US" altLang="zh-CN" dirty="0"/>
            </a:br>
            <a:r>
              <a:rPr lang="en-US" altLang="zh-CN" dirty="0"/>
              <a:t>  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</a:t>
            </a:r>
            <a:r>
              <a:rPr lang="en-US" altLang="zh-CN" dirty="0"/>
              <a:t>(!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err </a:t>
            </a:r>
            <a:r>
              <a:rPr lang="en-US" altLang="zh-CN" dirty="0"/>
              <a:t>&amp;&amp; 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response</a:t>
            </a:r>
            <a:r>
              <a:rPr lang="en-US" altLang="zh-CN" dirty="0" err="1"/>
              <a:t>.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statusCode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dirty="0"/>
              <a:t>===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200</a:t>
            </a:r>
            <a:r>
              <a:rPr lang="en-US" altLang="zh-CN" dirty="0"/>
              <a:t>) {</a:t>
            </a:r>
            <a:br>
              <a:rPr lang="en-US" altLang="zh-CN" dirty="0"/>
            </a:br>
            <a:r>
              <a:rPr lang="en-US" altLang="zh-CN" dirty="0"/>
              <a:t>    console.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</a:t>
            </a:r>
            <a:r>
              <a:rPr lang="en-US" altLang="zh-CN" dirty="0"/>
              <a:t>(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body</a:t>
            </a:r>
            <a:r>
              <a:rPr lang="en-US" altLang="zh-CN" dirty="0"/>
              <a:t>);</a:t>
            </a:r>
            <a:br>
              <a:rPr lang="en-US" altLang="zh-CN" dirty="0"/>
            </a:br>
            <a:r>
              <a:rPr lang="en-US" altLang="zh-CN" dirty="0"/>
              <a:t>  }</a:t>
            </a:r>
            <a:br>
              <a:rPr lang="en-US" altLang="zh-CN" dirty="0"/>
            </a:br>
            <a:r>
              <a:rPr lang="en-US" altLang="zh-CN" dirty="0"/>
              <a:t>});</a:t>
            </a:r>
            <a:br>
              <a:rPr lang="en-US" altLang="zh-CN" dirty="0"/>
            </a:b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 err="1"/>
              <a:t>fs.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readFile</a:t>
            </a:r>
            <a:r>
              <a:rPr lang="en-US" altLang="zh-CN" dirty="0"/>
              <a:t>(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'./foo.txt'</a:t>
            </a:r>
            <a:r>
              <a:rPr lang="en-US" altLang="zh-CN" dirty="0"/>
              <a:t>,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'utf8'</a:t>
            </a:r>
            <a:r>
              <a:rPr lang="en-US" altLang="zh-CN" dirty="0"/>
              <a:t>, 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function </a:t>
            </a:r>
            <a:r>
              <a:rPr lang="en-US" altLang="zh-CN" dirty="0"/>
              <a:t>(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err</a:t>
            </a:r>
            <a:r>
              <a:rPr lang="en-US" altLang="zh-CN" dirty="0"/>
              <a:t>,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</a:t>
            </a:r>
            <a:r>
              <a:rPr lang="en-US" altLang="zh-CN" dirty="0"/>
              <a:t>) {</a:t>
            </a:r>
            <a:br>
              <a:rPr lang="en-US" altLang="zh-CN" dirty="0"/>
            </a:br>
            <a:r>
              <a:rPr lang="en-US" altLang="zh-CN" dirty="0"/>
              <a:t>  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</a:t>
            </a:r>
            <a:r>
              <a:rPr lang="en-US" altLang="zh-CN" dirty="0"/>
              <a:t>(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err</a:t>
            </a:r>
            <a:r>
              <a:rPr lang="en-US" altLang="zh-CN" dirty="0"/>
              <a:t>) {</a:t>
            </a:r>
            <a:br>
              <a:rPr lang="en-US" altLang="zh-CN" dirty="0"/>
            </a:br>
            <a:r>
              <a:rPr lang="en-US" altLang="zh-CN" dirty="0"/>
              <a:t>    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throw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err</a:t>
            </a:r>
            <a:r>
              <a:rPr lang="en-US" altLang="zh-CN" dirty="0"/>
              <a:t>;</a:t>
            </a:r>
            <a:br>
              <a:rPr lang="en-US" altLang="zh-CN" dirty="0"/>
            </a:br>
            <a:r>
              <a:rPr lang="en-US" altLang="zh-CN" dirty="0"/>
              <a:t>  }</a:t>
            </a:r>
            <a:br>
              <a:rPr lang="en-US" altLang="zh-CN" dirty="0"/>
            </a:br>
            <a:r>
              <a:rPr lang="en-US" altLang="zh-CN" dirty="0"/>
              <a:t>  console.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</a:t>
            </a:r>
            <a:r>
              <a:rPr lang="en-US" altLang="zh-CN" dirty="0"/>
              <a:t>(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</a:t>
            </a:r>
            <a:r>
              <a:rPr lang="en-US" altLang="zh-CN" dirty="0"/>
              <a:t>);</a:t>
            </a:r>
            <a:br>
              <a:rPr lang="en-US" altLang="zh-CN" dirty="0"/>
            </a:br>
            <a:r>
              <a:rPr lang="en-US" altLang="zh-CN" dirty="0"/>
              <a:t>});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CC241F-3942-422C-A11F-F51277DD7AFE}" type="slidenum">
              <a:rPr lang="zh-CN" altLang="en-US" smtClean="0"/>
              <a:t>93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77934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问题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</a:t>
            </a:r>
            <a:endParaRPr lang="en-US" altLang="zh-CN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 </a:t>
            </a:r>
            <a:r>
              <a:rPr lang="en-US" altLang="zh-CN"/>
              <a:t>tmp = </a:t>
            </a:r>
            <a:r>
              <a:rPr lang="en-US" altLang="zh-CN" sz="12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new Date</a:t>
            </a:r>
            <a:r>
              <a:rPr lang="en-US" altLang="zh-CN"/>
              <a:t>();</a:t>
            </a:r>
            <a:br>
              <a:rPr lang="en-US" altLang="zh-CN"/>
            </a:br>
            <a:r>
              <a:rPr lang="en-US" altLang="zh-CN" sz="12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function 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</a:t>
            </a:r>
            <a:r>
              <a:rPr lang="en-US" altLang="zh-CN"/>
              <a:t>() {</a:t>
            </a:r>
            <a:br>
              <a:rPr lang="en-US" altLang="zh-CN"/>
            </a:br>
            <a:r>
              <a:rPr lang="en-US" altLang="zh-CN"/>
              <a:t>  console.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</a:t>
            </a:r>
            <a:r>
              <a:rPr lang="en-US" altLang="zh-CN"/>
              <a:t>(tmp);</a:t>
            </a:r>
            <a:br>
              <a:rPr lang="en-US" altLang="zh-CN"/>
            </a:br>
            <a:r>
              <a:rPr lang="en-US" altLang="zh-CN"/>
              <a:t>  </a:t>
            </a:r>
            <a:r>
              <a:rPr lang="en-US" altLang="zh-CN" sz="12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</a:t>
            </a:r>
            <a:r>
              <a:rPr lang="en-US" altLang="zh-CN"/>
              <a:t>(</a:t>
            </a:r>
            <a:r>
              <a:rPr lang="en-US" altLang="zh-CN" sz="12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false</a:t>
            </a:r>
            <a:r>
              <a:rPr lang="en-US" altLang="zh-CN"/>
              <a:t>) {</a:t>
            </a:r>
            <a:br>
              <a:rPr lang="en-US" altLang="zh-CN"/>
            </a:br>
            <a:r>
              <a:rPr lang="en-US" altLang="zh-CN"/>
              <a:t>    </a:t>
            </a:r>
            <a:r>
              <a:rPr lang="en-US" altLang="zh-CN" sz="12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 </a:t>
            </a:r>
            <a:r>
              <a:rPr lang="en-US" altLang="zh-CN"/>
              <a:t>tmp = 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“hello world”</a:t>
            </a:r>
            <a:r>
              <a:rPr lang="en-US" altLang="zh-CN"/>
              <a:t>;</a:t>
            </a:r>
            <a:br>
              <a:rPr lang="en-US" altLang="zh-CN"/>
            </a:br>
            <a:r>
              <a:rPr lang="en-US" altLang="zh-CN"/>
              <a:t>  }</a:t>
            </a:r>
            <a:br>
              <a:rPr lang="en-US" altLang="zh-CN"/>
            </a:br>
            <a:r>
              <a:rPr lang="en-US" altLang="zh-CN"/>
              <a:t>}</a:t>
            </a:r>
            <a:br>
              <a:rPr lang="en-US" altLang="zh-CN"/>
            </a:b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</a:t>
            </a:r>
            <a:r>
              <a:rPr lang="en-US" altLang="zh-CN"/>
              <a:t>(); //</a:t>
            </a:r>
            <a:r>
              <a:rPr lang="en-US" altLang="zh-CN" baseline="0"/>
              <a:t> =&gt; </a:t>
            </a:r>
          </a:p>
          <a:p>
            <a:endParaRPr lang="en-US" altLang="zh-CN" sz="1200" kern="1200" baseline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问题</a:t>
            </a:r>
            <a:r>
              <a:rPr lang="en-US" altLang="zh-CN"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zh-CN" altLang="en-US"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</a:t>
            </a:r>
            <a:endParaRPr lang="en-US" altLang="zh-CN" sz="1200" kern="1200" baseline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 </a:t>
            </a:r>
            <a:r>
              <a:rPr lang="en-US" altLang="zh-CN"/>
              <a:t>foo = 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'welcome'</a:t>
            </a:r>
            <a:r>
              <a:rPr lang="en-US" altLang="zh-CN"/>
              <a:t>;</a:t>
            </a:r>
            <a:br>
              <a:rPr lang="en-US" altLang="zh-CN"/>
            </a:br>
            <a:r>
              <a:rPr lang="en-US" altLang="zh-CN" sz="12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</a:t>
            </a:r>
            <a:r>
              <a:rPr lang="en-US" altLang="zh-CN"/>
              <a:t>(</a:t>
            </a:r>
            <a:r>
              <a:rPr lang="en-US" altLang="zh-CN" sz="12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 </a:t>
            </a:r>
            <a:r>
              <a:rPr lang="en-US" altLang="zh-CN"/>
              <a:t>i = 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r>
              <a:rPr lang="en-US" altLang="zh-CN"/>
              <a:t>; i &lt; foo.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length</a:t>
            </a:r>
            <a:r>
              <a:rPr lang="en-US" altLang="zh-CN"/>
              <a:t>; i++) {</a:t>
            </a:r>
            <a:br>
              <a:rPr lang="en-US" altLang="zh-CN"/>
            </a:br>
            <a:r>
              <a:rPr lang="en-US" altLang="zh-CN"/>
              <a:t/>
            </a:r>
            <a:br>
              <a:rPr lang="en-US" altLang="zh-CN"/>
            </a:br>
            <a:r>
              <a:rPr lang="en-US" altLang="zh-CN"/>
              <a:t>}</a:t>
            </a:r>
            <a:br>
              <a:rPr lang="en-US" altLang="zh-CN"/>
            </a:br>
            <a:r>
              <a:rPr lang="en-US" altLang="zh-CN"/>
              <a:t>console.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</a:t>
            </a:r>
            <a:r>
              <a:rPr lang="en-US" altLang="zh-CN"/>
              <a:t>(i);</a:t>
            </a:r>
          </a:p>
          <a:p>
            <a:endParaRPr lang="en-US" altLang="zh-CN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</a:t>
            </a:r>
            <a:r>
              <a:rPr lang="en-US" altLang="zh-CN"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不受外部影响</a:t>
            </a:r>
            <a:endParaRPr lang="nn-NO" altLang="zh-CN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let </a:t>
            </a:r>
            <a:r>
              <a:rPr lang="en-US" altLang="zh-CN"/>
              <a:t>foo = 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'bar'</a:t>
            </a:r>
            <a:r>
              <a:rPr lang="en-US" altLang="zh-CN"/>
              <a:t>;</a:t>
            </a:r>
            <a:br>
              <a:rPr lang="en-US" altLang="zh-CN"/>
            </a:br>
            <a:r>
              <a:rPr lang="en-US" altLang="zh-CN"/>
              <a:t/>
            </a:r>
            <a:br>
              <a:rPr lang="en-US" altLang="zh-CN"/>
            </a:br>
            <a:r>
              <a:rPr lang="en-US" altLang="zh-CN" sz="12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</a:t>
            </a:r>
            <a:r>
              <a:rPr lang="en-US" altLang="zh-CN"/>
              <a:t>(</a:t>
            </a:r>
            <a:r>
              <a:rPr lang="en-US" altLang="zh-CN" sz="12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true</a:t>
            </a:r>
            <a:r>
              <a:rPr lang="en-US" altLang="zh-CN"/>
              <a:t>) {</a:t>
            </a:r>
            <a:br>
              <a:rPr lang="en-US" altLang="zh-CN"/>
            </a:br>
            <a:r>
              <a:rPr lang="en-US" altLang="zh-CN"/>
              <a:t>  </a:t>
            </a:r>
            <a:r>
              <a:rPr lang="en-US" altLang="zh-CN" sz="12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let </a:t>
            </a:r>
            <a:r>
              <a:rPr lang="en-US" altLang="zh-CN"/>
              <a:t>foo = 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'bat'</a:t>
            </a:r>
            <a:r>
              <a:rPr lang="en-US" altLang="zh-CN"/>
              <a:t>;</a:t>
            </a:r>
            <a:br>
              <a:rPr lang="en-US" altLang="zh-CN"/>
            </a:br>
            <a:r>
              <a:rPr lang="en-US" altLang="zh-CN"/>
              <a:t>  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console</a:t>
            </a:r>
            <a:r>
              <a:rPr lang="en-US" altLang="zh-CN"/>
              <a:t>.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</a:t>
            </a:r>
            <a:r>
              <a:rPr lang="en-US" altLang="zh-CN"/>
              <a:t>(foo);</a:t>
            </a:r>
            <a:br>
              <a:rPr lang="en-US" altLang="zh-CN"/>
            </a:br>
            <a:r>
              <a:rPr lang="en-US" altLang="zh-CN"/>
              <a:t>}</a:t>
            </a:r>
            <a:br>
              <a:rPr lang="en-US" altLang="zh-CN"/>
            </a:br>
            <a:r>
              <a:rPr lang="en-US" altLang="zh-CN"/>
              <a:t/>
            </a:r>
            <a:br>
              <a:rPr lang="en-US" altLang="zh-CN"/>
            </a:b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console</a:t>
            </a:r>
            <a:r>
              <a:rPr lang="en-US" altLang="zh-CN"/>
              <a:t>.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</a:t>
            </a:r>
            <a:r>
              <a:rPr lang="en-US" altLang="zh-CN"/>
              <a:t>(foo);</a:t>
            </a:r>
          </a:p>
          <a:p>
            <a:endParaRPr lang="en-US" altLang="zh-CN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 for</a:t>
            </a: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循环计数器应用</a:t>
            </a:r>
            <a:endParaRPr lang="en-US" altLang="zh-CN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nn-NO" altLang="zh-CN" sz="12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</a:t>
            </a:r>
            <a:r>
              <a:rPr lang="nn-NO" altLang="zh-CN"/>
              <a:t>(</a:t>
            </a:r>
            <a:r>
              <a:rPr lang="nn-NO" altLang="zh-CN" sz="12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 </a:t>
            </a:r>
            <a:r>
              <a:rPr lang="nn-NO" altLang="zh-CN"/>
              <a:t>i = </a:t>
            </a:r>
            <a:r>
              <a:rPr lang="nn-NO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r>
              <a:rPr lang="nn-NO" altLang="zh-CN"/>
              <a:t>; i &lt; </a:t>
            </a:r>
            <a:r>
              <a:rPr lang="nn-NO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</a:t>
            </a:r>
            <a:r>
              <a:rPr lang="nn-NO" altLang="zh-CN"/>
              <a:t>; i++) {</a:t>
            </a:r>
            <a:br>
              <a:rPr lang="nn-NO" altLang="zh-CN"/>
            </a:br>
            <a:r>
              <a:rPr lang="nn-NO" altLang="zh-CN"/>
              <a:t>  </a:t>
            </a:r>
            <a:r>
              <a:rPr lang="nn-NO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setImmediate</a:t>
            </a:r>
            <a:r>
              <a:rPr lang="nn-NO" altLang="zh-CN"/>
              <a:t>(</a:t>
            </a:r>
            <a:r>
              <a:rPr lang="nn-NO" altLang="zh-CN" sz="12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function </a:t>
            </a:r>
            <a:r>
              <a:rPr lang="nn-NO" altLang="zh-CN"/>
              <a:t>() {</a:t>
            </a:r>
            <a:br>
              <a:rPr lang="nn-NO" altLang="zh-CN"/>
            </a:br>
            <a:r>
              <a:rPr lang="nn-NO" altLang="zh-CN"/>
              <a:t>    console.</a:t>
            </a:r>
            <a:r>
              <a:rPr lang="nn-NO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</a:t>
            </a:r>
            <a:r>
              <a:rPr lang="nn-NO" altLang="zh-CN"/>
              <a:t>(i);</a:t>
            </a:r>
            <a:br>
              <a:rPr lang="nn-NO" altLang="zh-CN"/>
            </a:br>
            <a:r>
              <a:rPr lang="nn-NO" altLang="zh-CN"/>
              <a:t>  });</a:t>
            </a:r>
            <a:br>
              <a:rPr lang="nn-NO" altLang="zh-CN"/>
            </a:br>
            <a:r>
              <a:rPr lang="nn-NO" altLang="zh-CN"/>
              <a:t>}</a:t>
            </a:r>
            <a:br>
              <a:rPr lang="nn-NO" altLang="zh-CN"/>
            </a:br>
            <a:r>
              <a:rPr lang="nn-NO" altLang="zh-CN"/>
              <a:t/>
            </a:r>
            <a:br>
              <a:rPr lang="nn-NO" altLang="zh-CN"/>
            </a:br>
            <a:r>
              <a:rPr lang="nn-NO" altLang="zh-CN"/>
              <a:t>console.</a:t>
            </a:r>
            <a:r>
              <a:rPr lang="nn-NO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</a:t>
            </a:r>
            <a:r>
              <a:rPr lang="nn-NO" altLang="zh-CN"/>
              <a:t>(i);</a:t>
            </a:r>
          </a:p>
          <a:p>
            <a:endParaRPr lang="nn-NO" altLang="zh-CN"/>
          </a:p>
          <a:p>
            <a:r>
              <a:rPr lang="nn-NO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 let 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循环</a:t>
            </a:r>
            <a:endParaRPr lang="nn-NO" altLang="zh-CN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nn-NO" altLang="zh-CN" sz="12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</a:t>
            </a:r>
            <a:r>
              <a:rPr lang="nn-NO" altLang="zh-CN"/>
              <a:t>(</a:t>
            </a:r>
            <a:r>
              <a:rPr lang="nn-NO" altLang="zh-CN" sz="12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let </a:t>
            </a:r>
            <a:r>
              <a:rPr lang="nn-NO" altLang="zh-CN"/>
              <a:t>i = </a:t>
            </a:r>
            <a:r>
              <a:rPr lang="nn-NO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r>
              <a:rPr lang="nn-NO" altLang="zh-CN"/>
              <a:t>; i &lt; </a:t>
            </a:r>
            <a:r>
              <a:rPr lang="nn-NO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</a:t>
            </a:r>
            <a:r>
              <a:rPr lang="nn-NO" altLang="zh-CN"/>
              <a:t>; i++) {</a:t>
            </a:r>
            <a:br>
              <a:rPr lang="nn-NO" altLang="zh-CN"/>
            </a:br>
            <a:r>
              <a:rPr lang="nn-NO" altLang="zh-CN"/>
              <a:t>  </a:t>
            </a:r>
            <a:r>
              <a:rPr lang="nn-NO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setImmediate</a:t>
            </a:r>
            <a:r>
              <a:rPr lang="nn-NO" altLang="zh-CN"/>
              <a:t>(</a:t>
            </a:r>
            <a:r>
              <a:rPr lang="nn-NO" altLang="zh-CN" sz="12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function </a:t>
            </a:r>
            <a:r>
              <a:rPr lang="nn-NO" altLang="zh-CN"/>
              <a:t>() {</a:t>
            </a:r>
            <a:br>
              <a:rPr lang="nn-NO" altLang="zh-CN"/>
            </a:br>
            <a:r>
              <a:rPr lang="nn-NO" altLang="zh-CN"/>
              <a:t>    console.</a:t>
            </a:r>
            <a:r>
              <a:rPr lang="nn-NO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</a:t>
            </a:r>
            <a:r>
              <a:rPr lang="nn-NO" altLang="zh-CN"/>
              <a:t>(i);</a:t>
            </a:r>
            <a:br>
              <a:rPr lang="nn-NO" altLang="zh-CN"/>
            </a:br>
            <a:r>
              <a:rPr lang="nn-NO" altLang="zh-CN"/>
              <a:t>  });</a:t>
            </a:r>
            <a:br>
              <a:rPr lang="nn-NO" altLang="zh-CN"/>
            </a:br>
            <a:r>
              <a:rPr lang="nn-NO" altLang="zh-CN"/>
              <a:t>}</a:t>
            </a:r>
            <a:br>
              <a:rPr lang="nn-NO" altLang="zh-CN"/>
            </a:br>
            <a:r>
              <a:rPr lang="nn-NO" altLang="zh-CN"/>
              <a:t/>
            </a:r>
            <a:br>
              <a:rPr lang="nn-NO" altLang="zh-CN"/>
            </a:br>
            <a:r>
              <a:rPr lang="nn-NO" altLang="zh-CN"/>
              <a:t>console.</a:t>
            </a:r>
            <a:r>
              <a:rPr lang="nn-NO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</a:t>
            </a:r>
            <a:r>
              <a:rPr lang="nn-NO" altLang="zh-CN"/>
              <a:t>(i);</a:t>
            </a:r>
            <a:endParaRPr lang="nn-NO" altLang="zh-CN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CC241F-3942-422C-A11F-F51277DD7AFE}" type="slidenum">
              <a:rPr lang="zh-CN" altLang="en-US" smtClean="0"/>
              <a:t>104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61965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'use strict';</a:t>
            </a:r>
          </a:p>
          <a:p>
            <a:endParaRPr lang="en-US" altLang="zh-CN"/>
          </a:p>
          <a:p>
            <a:r>
              <a:rPr lang="en-US" altLang="zh-CN"/>
              <a:t>function Foo(name) {</a:t>
            </a:r>
          </a:p>
          <a:p>
            <a:r>
              <a:rPr lang="en-US" altLang="zh-CN"/>
              <a:t>  this.name = name;</a:t>
            </a:r>
          </a:p>
          <a:p>
            <a:r>
              <a:rPr lang="en-US" altLang="zh-CN"/>
              <a:t>}</a:t>
            </a:r>
          </a:p>
          <a:p>
            <a:endParaRPr lang="en-US" altLang="zh-CN"/>
          </a:p>
          <a:p>
            <a:r>
              <a:rPr lang="en-US" altLang="zh-CN"/>
              <a:t>Foo.prototype.getName = function () {</a:t>
            </a:r>
          </a:p>
          <a:p>
            <a:r>
              <a:rPr lang="en-US" altLang="zh-CN"/>
              <a:t>  // setTimeout(()=&gt;{</a:t>
            </a:r>
          </a:p>
          <a:p>
            <a:r>
              <a:rPr lang="en-US" altLang="zh-CN"/>
              <a:t>  //   console.log(this.name);</a:t>
            </a:r>
          </a:p>
          <a:p>
            <a:r>
              <a:rPr lang="en-US" altLang="zh-CN"/>
              <a:t>  // }, 1000);</a:t>
            </a:r>
          </a:p>
          <a:p>
            <a:r>
              <a:rPr lang="en-US" altLang="zh-CN"/>
              <a:t>  </a:t>
            </a:r>
          </a:p>
          <a:p>
            <a:r>
              <a:rPr lang="en-US" altLang="zh-CN"/>
              <a:t>  setTimeout(function(){</a:t>
            </a:r>
          </a:p>
          <a:p>
            <a:r>
              <a:rPr lang="en-US" altLang="zh-CN"/>
              <a:t>    console.log(this.name);</a:t>
            </a:r>
          </a:p>
          <a:p>
            <a:r>
              <a:rPr lang="en-US" altLang="zh-CN"/>
              <a:t>  }, 1000);</a:t>
            </a:r>
          </a:p>
          <a:p>
            <a:r>
              <a:rPr lang="en-US" altLang="zh-CN"/>
              <a:t>}</a:t>
            </a:r>
          </a:p>
          <a:p>
            <a:endParaRPr lang="en-US" altLang="zh-CN"/>
          </a:p>
          <a:p>
            <a:r>
              <a:rPr lang="en-US" altLang="zh-CN"/>
              <a:t>var foo= new Foo('jack');</a:t>
            </a:r>
          </a:p>
          <a:p>
            <a:endParaRPr lang="en-US" altLang="zh-CN"/>
          </a:p>
          <a:p>
            <a:r>
              <a:rPr lang="en-US" altLang="zh-CN"/>
              <a:t>foo.getName();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CC241F-3942-422C-A11F-F51277DD7AFE}" type="slidenum">
              <a:rPr lang="zh-CN" altLang="en-US" smtClean="0"/>
              <a:t>112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38900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win10</a:t>
            </a:r>
            <a:r>
              <a:rPr lang="zh-CN" altLang="en-US" dirty="0"/>
              <a:t>计算机进制转换：</a:t>
            </a:r>
            <a:endParaRPr lang="en-US" altLang="zh-CN" dirty="0"/>
          </a:p>
          <a:p>
            <a:r>
              <a:rPr lang="zh-CN" altLang="en-US" dirty="0"/>
              <a:t>计算器 </a:t>
            </a:r>
            <a:r>
              <a:rPr lang="en-US" altLang="zh-CN" dirty="0"/>
              <a:t>-&gt; </a:t>
            </a:r>
            <a:r>
              <a:rPr lang="zh-CN" altLang="en-US" dirty="0"/>
              <a:t>程序员</a:t>
            </a:r>
            <a:endParaRPr lang="en-US" altLang="zh-CN" dirty="0"/>
          </a:p>
          <a:p>
            <a:endParaRPr lang="en-US" altLang="zh-CN" dirty="0"/>
          </a:p>
          <a:p>
            <a:pPr marL="171450" indent="-171450">
              <a:buFontTx/>
              <a:buChar char="-"/>
            </a:pPr>
            <a:r>
              <a:rPr lang="en-US" altLang="zh-CN" dirty="0"/>
              <a:t>HEX 	</a:t>
            </a:r>
            <a:r>
              <a:rPr lang="zh-CN" altLang="en-US" dirty="0"/>
              <a:t>十六进制</a:t>
            </a:r>
            <a:endParaRPr lang="en-US" altLang="zh-CN" dirty="0"/>
          </a:p>
          <a:p>
            <a:pPr marL="171450" indent="-171450">
              <a:buFontTx/>
              <a:buChar char="-"/>
            </a:pPr>
            <a:r>
              <a:rPr lang="en-US" altLang="zh-CN" dirty="0"/>
              <a:t>DEC 	</a:t>
            </a:r>
            <a:r>
              <a:rPr lang="zh-CN" altLang="en-US" dirty="0"/>
              <a:t>十进制</a:t>
            </a:r>
            <a:endParaRPr lang="en-US" altLang="zh-CN" dirty="0"/>
          </a:p>
          <a:p>
            <a:pPr marL="171450" indent="-171450">
              <a:buFontTx/>
              <a:buChar char="-"/>
            </a:pPr>
            <a:r>
              <a:rPr lang="en-US" altLang="zh-CN" dirty="0"/>
              <a:t>OCT 	</a:t>
            </a:r>
            <a:r>
              <a:rPr lang="zh-CN" altLang="en-US" dirty="0"/>
              <a:t>八进制</a:t>
            </a:r>
            <a:endParaRPr lang="en-US" altLang="zh-CN" dirty="0"/>
          </a:p>
          <a:p>
            <a:pPr marL="171450" indent="-171450">
              <a:buFontTx/>
              <a:buChar char="-"/>
            </a:pPr>
            <a:r>
              <a:rPr lang="en-US" altLang="zh-CN" dirty="0"/>
              <a:t>BIN  	</a:t>
            </a:r>
            <a:r>
              <a:rPr lang="zh-CN" altLang="en-US" dirty="0"/>
              <a:t>二进制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CC241F-3942-422C-A11F-F51277DD7AFE}" type="slidenum">
              <a:rPr lang="zh-CN" altLang="en-US" smtClean="0"/>
              <a:t>116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52518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fs.Stats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对象</a:t>
            </a:r>
          </a:p>
          <a:p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stats.isFile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如果是文件，返回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true</a:t>
            </a:r>
          </a:p>
          <a:p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stats.isDirectory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如果是目录，返回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true</a:t>
            </a:r>
          </a:p>
          <a:p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size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文件字节数</a:t>
            </a:r>
          </a:p>
          <a:p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atime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文件上次访问时间</a:t>
            </a:r>
          </a:p>
          <a:p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mtime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文件最后修改时间</a:t>
            </a:r>
          </a:p>
          <a:p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ctime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文件创建时间</a:t>
            </a:r>
          </a:p>
          <a:p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CC241F-3942-422C-A11F-F51277DD7AFE}" type="slidenum">
              <a:rPr lang="zh-CN" altLang="en-US" smtClean="0"/>
              <a:t>124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58994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CC241F-3942-422C-A11F-F51277DD7AFE}" type="slidenum">
              <a:rPr lang="zh-CN" altLang="en-US" smtClean="0"/>
              <a:t>125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49949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CC241F-3942-422C-A11F-F51277DD7AFE}" type="slidenum">
              <a:rPr lang="zh-CN" altLang="en-US" smtClean="0"/>
              <a:t>141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27777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1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Github </a:t>
            </a:r>
            <a:r>
              <a:rPr lang="zh-CN" altLang="en-US" sz="1200" b="1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编程语言分布统计：</a:t>
            </a:r>
            <a:r>
              <a:rPr lang="en-US" altLang="zh-CN" sz="1200" b="1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JavaScript </a:t>
            </a:r>
            <a:r>
              <a:rPr lang="zh-CN" altLang="en-US" sz="1200" b="1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称霸</a:t>
            </a:r>
          </a:p>
          <a:p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http://www.oschina.net/news/57121/github-language-popularity-statistics</a:t>
            </a:r>
          </a:p>
          <a:p>
            <a:endParaRPr lang="en-US" altLang="zh-CN" sz="12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项目管理：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npm,grunt, gulp,bower, yeoman</a:t>
            </a:r>
          </a:p>
          <a:p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桌面应用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node-webkit</a:t>
            </a:r>
          </a:p>
          <a:p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开发：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express,ejs,hexo, socket.io, restify, cleaver, stylus, browserify,cheerio</a:t>
            </a:r>
          </a:p>
          <a:p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工具包 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underscore,moment,connet,later,log4js,passport,passport(oAuth),domain,require,reap,commander,retry,PDFkit</a:t>
            </a:r>
          </a:p>
          <a:p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数据库：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mysql,mongoose,redis,memcached</a:t>
            </a:r>
          </a:p>
          <a:p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异步：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async,wind,eventProxy,bluebird</a:t>
            </a:r>
          </a:p>
          <a:p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部署：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forever,pm2,nodemon</a:t>
            </a:r>
          </a:p>
          <a:p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测试：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jasmine,karma,protractor</a:t>
            </a:r>
          </a:p>
          <a:p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跨平台：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rio,tty</a:t>
            </a:r>
          </a:p>
          <a:p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内核：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cluster,http,request</a:t>
            </a:r>
          </a:p>
          <a:p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模板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jade</a:t>
            </a:r>
          </a:p>
          <a:p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博客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ghost,hexo</a:t>
            </a:r>
          </a:p>
          <a:p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微信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weui</a:t>
            </a:r>
          </a:p>
          <a:p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硬件控制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NoduinoWeb</a:t>
            </a:r>
          </a:p>
          <a:p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操作系统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NodeOS</a:t>
            </a:r>
          </a:p>
          <a:p>
            <a:r>
              <a:rPr lang="en-US" altLang="zh-CN"/>
              <a:t/>
            </a:r>
            <a:br>
              <a:rPr lang="en-US" altLang="zh-CN"/>
            </a:br>
            <a:endParaRPr lang="zh-CN" altLang="en-US"/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CC241F-3942-422C-A11F-F51277DD7AFE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972614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CC241F-3942-422C-A11F-F51277DD7AFE}" type="slidenum">
              <a:rPr lang="zh-CN" altLang="en-US" smtClean="0"/>
              <a:t>142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59753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app.use(function(req, res, next){</a:t>
            </a:r>
          </a:p>
          <a:p>
            <a:r>
              <a:rPr lang="en-US" altLang="zh-CN"/>
              <a:t>console.log('processing request for "' + req.url + '"....');</a:t>
            </a:r>
          </a:p>
          <a:p>
            <a:r>
              <a:rPr lang="en-US" altLang="zh-CN"/>
              <a:t>next();</a:t>
            </a:r>
          </a:p>
          <a:p>
            <a:r>
              <a:rPr lang="en-US" altLang="zh-CN"/>
              <a:t>});</a:t>
            </a:r>
          </a:p>
          <a:p>
            <a:r>
              <a:rPr lang="en-US" altLang="zh-CN"/>
              <a:t>app.use(function(req, res, next){</a:t>
            </a:r>
          </a:p>
          <a:p>
            <a:r>
              <a:rPr lang="en-US" altLang="zh-CN"/>
              <a:t>console.log('terminating request');</a:t>
            </a:r>
          </a:p>
          <a:p>
            <a:r>
              <a:rPr lang="en-US" altLang="zh-CN"/>
              <a:t>res.send('thanks for playing!');</a:t>
            </a:r>
          </a:p>
          <a:p>
            <a:r>
              <a:rPr lang="en-US" altLang="zh-CN"/>
              <a:t>// </a:t>
            </a:r>
            <a:r>
              <a:rPr lang="zh-CN" altLang="en-US"/>
              <a:t>注意，我们没有调用 </a:t>
            </a:r>
            <a:r>
              <a:rPr lang="en-US" altLang="zh-CN"/>
              <a:t>next()……</a:t>
            </a:r>
            <a:r>
              <a:rPr lang="zh-CN" altLang="en-US"/>
              <a:t>这样请求处理就终止了</a:t>
            </a:r>
          </a:p>
          <a:p>
            <a:r>
              <a:rPr lang="en-US" altLang="zh-CN"/>
              <a:t>});</a:t>
            </a:r>
          </a:p>
          <a:p>
            <a:r>
              <a:rPr lang="en-US" altLang="zh-CN"/>
              <a:t>app.use(function(req, res, next){</a:t>
            </a:r>
          </a:p>
          <a:p>
            <a:r>
              <a:rPr lang="en-US" altLang="zh-CN"/>
              <a:t>console.log('whoops, i\'ll never get called!');</a:t>
            </a:r>
          </a:p>
          <a:p>
            <a:r>
              <a:rPr lang="en-US" altLang="zh-CN"/>
              <a:t>});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CC241F-3942-422C-A11F-F51277DD7AFE}" type="slidenum">
              <a:rPr lang="zh-CN" altLang="en-US" smtClean="0"/>
              <a:t>195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356456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火狐</a:t>
            </a:r>
            <a:r>
              <a:rPr lang="en-US" altLang="zh-CN"/>
              <a:t>MDN</a:t>
            </a:r>
            <a:r>
              <a:rPr lang="zh-CN" altLang="en-US"/>
              <a:t>：</a:t>
            </a:r>
            <a:endParaRPr lang="en-US" altLang="zh-CN"/>
          </a:p>
          <a:p>
            <a:r>
              <a:rPr lang="en-US" altLang="zh-CN"/>
              <a:t>https://developer.mozilla.org/zh-CN/docs/Web/API/WebSocket</a:t>
            </a:r>
          </a:p>
          <a:p>
            <a:endParaRPr lang="en-US" altLang="zh-CN"/>
          </a:p>
          <a:p>
            <a:r>
              <a:rPr lang="zh-CN" altLang="en-US"/>
              <a:t>维基百科</a:t>
            </a:r>
            <a:r>
              <a:rPr lang="en-US" altLang="zh-CN"/>
              <a:t>-WebSocket</a:t>
            </a:r>
            <a:r>
              <a:rPr lang="zh-CN" altLang="en-US"/>
              <a:t>：</a:t>
            </a:r>
            <a:endParaRPr lang="en-US" altLang="zh-CN"/>
          </a:p>
          <a:p>
            <a:r>
              <a:rPr lang="en-US" altLang="zh-CN"/>
              <a:t>https://zh.wikipedia.org/wiki/WebSocket</a:t>
            </a:r>
          </a:p>
          <a:p>
            <a:endParaRPr lang="en-US" altLang="zh-CN"/>
          </a:p>
          <a:p>
            <a:r>
              <a:rPr lang="zh-CN" altLang="en-US"/>
              <a:t>握手协议：</a:t>
            </a:r>
            <a:endParaRPr lang="en-US" altLang="zh-CN"/>
          </a:p>
          <a:p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在实现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websocket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连线过程中，需要透过浏览器发出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websocket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连线请求，然后服务器发出回应，这个过程通常称为“握手”（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handshaking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）。</a:t>
            </a:r>
            <a:endParaRPr lang="en-US" altLang="zh-CN" sz="12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WebSocket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简介：将套接字引入网络：</a:t>
            </a:r>
            <a:endParaRPr lang="en-US" altLang="zh-CN" sz="12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/>
              <a:t>http://www.html5rocks.com/zh/tutorials/websockets/basics/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CC241F-3942-422C-A11F-F51277DD7AFE}" type="slidenum">
              <a:rPr lang="zh-CN" altLang="en-US" smtClean="0"/>
              <a:t>200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11645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负责均衡：当同时又</a:t>
            </a:r>
            <a:r>
              <a:rPr lang="en-US" altLang="zh-CN"/>
              <a:t>N</a:t>
            </a:r>
            <a:r>
              <a:rPr lang="zh-CN" altLang="en-US"/>
              <a:t>多用户访问我们的服务器的时候，为了减少服务器的压力，我们需要将用户分别引入各服务器，分担服务器的压力</a:t>
            </a:r>
            <a:endParaRPr lang="en-US" altLang="zh-CN"/>
          </a:p>
          <a:p>
            <a:endParaRPr lang="en-US" altLang="zh-CN"/>
          </a:p>
          <a:p>
            <a:r>
              <a:rPr lang="zh-CN" altLang="en-US"/>
              <a:t>可以加快响应速度</a:t>
            </a:r>
            <a:endParaRPr lang="en-US" altLang="zh-CN"/>
          </a:p>
          <a:p>
            <a:r>
              <a:rPr lang="zh-CN" altLang="en-US"/>
              <a:t>避免单机服务器崩溃的情况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CC241F-3942-422C-A11F-F51277DD7AFE}" type="slidenum">
              <a:rPr lang="zh-CN" altLang="en-US" smtClean="0"/>
              <a:t>208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72952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cmd</a:t>
            </a:r>
            <a:r>
              <a:rPr lang="zh-CN" altLang="en-US"/>
              <a:t>命令提示符大全</a:t>
            </a:r>
            <a:endParaRPr lang="en-US" altLang="zh-CN"/>
          </a:p>
          <a:p>
            <a:r>
              <a:rPr lang="en-US" altLang="zh-CN"/>
              <a:t>http://jingyan.baidu.com/article/f0e83a25f2659a22e59101b5.html</a:t>
            </a: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CC241F-3942-422C-A11F-F51277DD7AFE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86062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JavaScript 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正在蚕食着开发领域</a:t>
            </a:r>
          </a:p>
          <a:p>
            <a:r>
              <a:rPr lang="en-US" altLang="zh-CN"/>
              <a:t>http://web.jobbole.com/84362/</a:t>
            </a: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CC241F-3942-422C-A11F-F51277DD7AFE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41041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安装不同版本</a:t>
            </a:r>
            <a:endParaRPr lang="en-US" altLang="zh-CN" dirty="0"/>
          </a:p>
          <a:p>
            <a:r>
              <a:rPr lang="en-US" altLang="zh-CN" dirty="0" err="1"/>
              <a:t>npm</a:t>
            </a:r>
            <a:r>
              <a:rPr lang="en-US" altLang="zh-CN" dirty="0"/>
              <a:t> install </a:t>
            </a:r>
            <a:r>
              <a:rPr lang="en-US" altLang="zh-CN" dirty="0" err="1"/>
              <a:t>sax@latest</a:t>
            </a:r>
            <a:endParaRPr lang="en-US" altLang="zh-CN" dirty="0"/>
          </a:p>
          <a:p>
            <a:r>
              <a:rPr lang="en-US" altLang="zh-CN" dirty="0" err="1"/>
              <a:t>npm</a:t>
            </a:r>
            <a:r>
              <a:rPr lang="en-US" altLang="zh-CN" dirty="0"/>
              <a:t> install sax@0.1.1</a:t>
            </a:r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查看全局包安装路径</a:t>
            </a:r>
            <a:endParaRPr lang="en-US" altLang="zh-CN" dirty="0"/>
          </a:p>
          <a:p>
            <a:r>
              <a:rPr lang="en-US" altLang="zh-CN" dirty="0" err="1"/>
              <a:t>npm</a:t>
            </a:r>
            <a:r>
              <a:rPr lang="en-US" altLang="zh-CN" dirty="0"/>
              <a:t> root –g</a:t>
            </a:r>
          </a:p>
          <a:p>
            <a:endParaRPr lang="en-US" altLang="zh-CN" dirty="0"/>
          </a:p>
          <a:p>
            <a:r>
              <a:rPr lang="zh-CN" altLang="en-US" dirty="0"/>
              <a:t>修改全局包安装路径</a:t>
            </a:r>
            <a:endParaRPr lang="en-US" altLang="zh-CN" dirty="0"/>
          </a:p>
          <a:p>
            <a:r>
              <a:rPr lang="en-US" altLang="zh-CN" dirty="0" err="1"/>
              <a:t>npm</a:t>
            </a:r>
            <a:r>
              <a:rPr lang="en-US" altLang="zh-CN" dirty="0"/>
              <a:t> </a:t>
            </a:r>
            <a:r>
              <a:rPr lang="en-US" altLang="zh-CN" dirty="0" err="1"/>
              <a:t>config</a:t>
            </a:r>
            <a:r>
              <a:rPr lang="en-US" altLang="zh-CN" dirty="0"/>
              <a:t> set prefix “c:\</a:t>
            </a:r>
            <a:r>
              <a:rPr lang="en-US" altLang="zh-CN" dirty="0" err="1"/>
              <a:t>dev</a:t>
            </a:r>
            <a:r>
              <a:rPr lang="en-US" altLang="zh-CN" dirty="0"/>
              <a:t>\</a:t>
            </a:r>
            <a:r>
              <a:rPr lang="en-US" altLang="zh-CN" dirty="0" err="1"/>
              <a:t>nvm</a:t>
            </a:r>
            <a:r>
              <a:rPr lang="en-US" altLang="zh-CN" dirty="0"/>
              <a:t>\</a:t>
            </a:r>
            <a:r>
              <a:rPr lang="en-US" altLang="zh-CN" dirty="0" err="1"/>
              <a:t>npm</a:t>
            </a:r>
            <a:r>
              <a:rPr lang="en-US" altLang="zh-CN" dirty="0"/>
              <a:t>”</a:t>
            </a:r>
          </a:p>
          <a:p>
            <a:r>
              <a:rPr lang="zh-CN" altLang="en-US" dirty="0"/>
              <a:t>避免每次切换版本都要重新安装全局包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CC241F-3942-422C-A11F-F51277DD7AFE}" type="slidenum">
              <a:rPr lang="zh-CN" altLang="en-US" smtClean="0"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62920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CC241F-3942-422C-A11F-F51277DD7AFE}" type="slidenum">
              <a:rPr lang="zh-CN" altLang="en-US" smtClean="0"/>
              <a:t>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66995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【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备注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1】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"use strict";</a:t>
            </a:r>
            <a:b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const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 = require('http');</a:t>
            </a:r>
            <a:b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const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urls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</a:t>
            </a:r>
            <a:r>
              <a:rPr lang="en-US" altLang="zh-CN" dirty="0"/>
              <a:t>[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'www.baidu.com'</a:t>
            </a:r>
            <a:r>
              <a:rPr lang="en-US" altLang="zh-CN" dirty="0"/>
              <a:t>,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'www.qq.com'</a:t>
            </a:r>
            <a:r>
              <a:rPr lang="en-US" altLang="zh-CN" dirty="0"/>
              <a:t>,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'www.taobao.com'</a:t>
            </a:r>
            <a:r>
              <a:rPr lang="en-US" altLang="zh-CN" dirty="0"/>
              <a:t>];</a:t>
            </a:r>
          </a:p>
          <a:p>
            <a:endParaRPr lang="en-US" altLang="zh-CN" sz="12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function 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fetchPage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url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{</a:t>
            </a:r>
            <a:b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let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start = 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new Date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();</a:t>
            </a:r>
            <a:b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http.get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({host: 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url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}, 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function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(res) {</a:t>
            </a:r>
            <a:b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console.log('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获取地址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%s,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花费时间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%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sms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', 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url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new Date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 - start);</a:t>
            </a:r>
            <a:b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});</a:t>
            </a:r>
            <a:b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</a:t>
            </a:r>
            <a:b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let 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0; 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&lt; 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urls.length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 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++) {</a:t>
            </a:r>
            <a:b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fetchPage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urls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]);</a:t>
            </a:r>
            <a:b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</a:t>
            </a:r>
          </a:p>
          <a:p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【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备注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2】</a:t>
            </a:r>
          </a:p>
          <a:p>
            <a:pPr lvl="0"/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解析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DNS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的请求时间</a:t>
            </a:r>
          </a:p>
          <a:p>
            <a:pPr marL="171450" lvl="0" indent="-171450">
              <a:buFontTx/>
              <a:buChar char="-"/>
            </a:pP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服务器繁忙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程度</a:t>
            </a:r>
            <a:endParaRPr lang="en-US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lvl="0" indent="0">
              <a:buFontTx/>
              <a:buNone/>
            </a:pP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要应答的数据有多大</a:t>
            </a:r>
          </a:p>
          <a:p>
            <a:pPr lvl="0"/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服务器和客户的可用带宽</a:t>
            </a:r>
          </a:p>
          <a:p>
            <a:pPr lvl="0"/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为响应服务的软件的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效率</a:t>
            </a:r>
          </a:p>
          <a:p>
            <a:pPr lvl="0"/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所使用的网络的繁忙的程度</a:t>
            </a:r>
          </a:p>
          <a:p>
            <a:pPr lvl="0"/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数据要传输多远</a:t>
            </a:r>
          </a:p>
          <a:p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CC241F-3942-422C-A11F-F51277DD7AFE}" type="slidenum">
              <a:rPr lang="zh-CN" altLang="en-US" smtClean="0"/>
              <a:t>67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80906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现在理解并发只需要知道：并发就是指的是许多人</a:t>
            </a:r>
            <a:r>
              <a:rPr lang="zh-CN" altLang="en-US" dirty="0">
                <a:solidFill>
                  <a:srgbClr val="FF0000"/>
                </a:solidFill>
              </a:rPr>
              <a:t>同时</a:t>
            </a:r>
            <a:r>
              <a:rPr lang="zh-CN" altLang="en-US" dirty="0"/>
              <a:t>尝试做同样的事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CC241F-3942-422C-A11F-F51277DD7AFE}" type="slidenum">
              <a:rPr lang="zh-CN" altLang="en-US" smtClean="0"/>
              <a:t>69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14288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node-inspector</a:t>
            </a:r>
          </a:p>
          <a:p>
            <a:r>
              <a:rPr lang="en-US" altLang="zh-CN"/>
              <a:t>https://github.com/node-inspector/node-inspector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CC241F-3942-422C-A11F-F51277DD7AFE}" type="slidenum">
              <a:rPr lang="zh-CN" altLang="en-US" smtClean="0"/>
              <a:t>74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0207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E6C31-EE7A-4411-A45C-DDF7D2352E4A}" type="datetimeFigureOut">
              <a:rPr lang="zh-CN" altLang="en-US" smtClean="0"/>
              <a:t>2016/10/11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678030-9616-401B-859B-C9A7A46604E7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8650" y="580768"/>
            <a:ext cx="7886700" cy="963827"/>
          </a:xfrm>
          <a:prstGeom prst="rect">
            <a:avLst/>
          </a:prstGeom>
        </p:spPr>
        <p:txBody>
          <a:bodyPr anchor="b"/>
          <a:lstStyle>
            <a:lvl1pPr algn="l">
              <a:defRPr lang="zh-CN" altLang="en-US" sz="4400" kern="1200" dirty="0">
                <a:solidFill>
                  <a:srgbClr val="00639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8" name="内容占位符 2"/>
          <p:cNvSpPr>
            <a:spLocks noGrp="1"/>
          </p:cNvSpPr>
          <p:nvPr>
            <p:ph idx="1"/>
          </p:nvPr>
        </p:nvSpPr>
        <p:spPr>
          <a:xfrm>
            <a:off x="628650" y="1680518"/>
            <a:ext cx="7886700" cy="4658497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 sz="2400">
                <a:solidFill>
                  <a:srgbClr val="0066A1"/>
                </a:solidFill>
                <a:latin typeface="Source Code Pro" panose="020B0509030403020204" pitchFamily="49" charset="0"/>
                <a:ea typeface="微软雅黑" panose="020B0503020204020204" pitchFamily="34" charset="-122"/>
              </a:defRPr>
            </a:lvl1pPr>
            <a:lvl2pPr>
              <a:lnSpc>
                <a:spcPct val="150000"/>
              </a:lnSpc>
              <a:defRPr sz="2000">
                <a:solidFill>
                  <a:srgbClr val="0066A1"/>
                </a:solidFill>
                <a:latin typeface="Source Code Pro" panose="020B0509030403020204" pitchFamily="49" charset="0"/>
                <a:ea typeface="微软雅黑" panose="020B0503020204020204" pitchFamily="34" charset="-122"/>
              </a:defRPr>
            </a:lvl2pPr>
            <a:lvl3pPr>
              <a:lnSpc>
                <a:spcPct val="150000"/>
              </a:lnSpc>
              <a:defRPr sz="1800">
                <a:solidFill>
                  <a:srgbClr val="0066A1"/>
                </a:solidFill>
                <a:latin typeface="Source Code Pro" panose="020B0509030403020204" pitchFamily="49" charset="0"/>
                <a:ea typeface="微软雅黑" panose="020B0503020204020204" pitchFamily="34" charset="-122"/>
              </a:defRPr>
            </a:lvl3pPr>
            <a:lvl4pPr>
              <a:lnSpc>
                <a:spcPct val="150000"/>
              </a:lnSpc>
              <a:defRPr sz="1600">
                <a:solidFill>
                  <a:srgbClr val="0066A1"/>
                </a:solidFill>
                <a:latin typeface="Source Code Pro" panose="020B0509030403020204" pitchFamily="49" charset="0"/>
                <a:ea typeface="微软雅黑" panose="020B0503020204020204" pitchFamily="34" charset="-122"/>
              </a:defRPr>
            </a:lvl4pPr>
            <a:lvl5pPr>
              <a:lnSpc>
                <a:spcPct val="150000"/>
              </a:lnSpc>
              <a:defRPr sz="1600">
                <a:solidFill>
                  <a:srgbClr val="0066A1"/>
                </a:solidFill>
                <a:latin typeface="Source Code Pro" panose="020B0509030403020204" pitchFamily="49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cxnSp>
        <p:nvCxnSpPr>
          <p:cNvPr id="9" name="直接连接符 8"/>
          <p:cNvCxnSpPr/>
          <p:nvPr userDrawn="1"/>
        </p:nvCxnSpPr>
        <p:spPr>
          <a:xfrm>
            <a:off x="628650" y="1544595"/>
            <a:ext cx="78867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E6C31-EE7A-4411-A45C-DDF7D2352E4A}" type="datetimeFigureOut">
              <a:rPr lang="zh-CN" altLang="en-US" smtClean="0"/>
              <a:t>2016/10/11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678030-9616-401B-859B-C9A7A46604E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E6C31-EE7A-4411-A45C-DDF7D2352E4A}" type="datetimeFigureOut">
              <a:rPr lang="zh-CN" altLang="en-US" smtClean="0"/>
              <a:t>2016/10/11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678030-9616-401B-859B-C9A7A46604E7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628650" y="580768"/>
            <a:ext cx="7886700" cy="963827"/>
          </a:xfrm>
          <a:prstGeom prst="rect">
            <a:avLst/>
          </a:prstGeom>
        </p:spPr>
        <p:txBody>
          <a:bodyPr anchor="b"/>
          <a:lstStyle>
            <a:lvl1pPr algn="l">
              <a:defRPr lang="zh-CN" altLang="en-US" sz="4400" kern="1200" dirty="0">
                <a:solidFill>
                  <a:srgbClr val="00639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28650" y="1680518"/>
            <a:ext cx="7886700" cy="4658497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 sz="2400">
                <a:solidFill>
                  <a:srgbClr val="0066A1"/>
                </a:solidFill>
                <a:latin typeface="Source Code Pro" panose="020B0509030403020204" pitchFamily="49" charset="0"/>
                <a:ea typeface="微软雅黑" panose="020B0503020204020204" pitchFamily="34" charset="-122"/>
              </a:defRPr>
            </a:lvl1pPr>
            <a:lvl2pPr>
              <a:lnSpc>
                <a:spcPct val="150000"/>
              </a:lnSpc>
              <a:defRPr sz="2000">
                <a:solidFill>
                  <a:srgbClr val="0066A1"/>
                </a:solidFill>
                <a:latin typeface="Source Code Pro" panose="020B0509030403020204" pitchFamily="49" charset="0"/>
                <a:ea typeface="微软雅黑" panose="020B0503020204020204" pitchFamily="34" charset="-122"/>
              </a:defRPr>
            </a:lvl2pPr>
            <a:lvl3pPr>
              <a:lnSpc>
                <a:spcPct val="150000"/>
              </a:lnSpc>
              <a:defRPr sz="1800">
                <a:solidFill>
                  <a:srgbClr val="0066A1"/>
                </a:solidFill>
                <a:latin typeface="Source Code Pro" panose="020B0509030403020204" pitchFamily="49" charset="0"/>
                <a:ea typeface="微软雅黑" panose="020B0503020204020204" pitchFamily="34" charset="-122"/>
              </a:defRPr>
            </a:lvl3pPr>
            <a:lvl4pPr>
              <a:lnSpc>
                <a:spcPct val="150000"/>
              </a:lnSpc>
              <a:defRPr sz="1600">
                <a:solidFill>
                  <a:srgbClr val="0066A1"/>
                </a:solidFill>
                <a:latin typeface="Source Code Pro" panose="020B0509030403020204" pitchFamily="49" charset="0"/>
                <a:ea typeface="微软雅黑" panose="020B0503020204020204" pitchFamily="34" charset="-122"/>
              </a:defRPr>
            </a:lvl4pPr>
            <a:lvl5pPr>
              <a:lnSpc>
                <a:spcPct val="150000"/>
              </a:lnSpc>
              <a:defRPr sz="1600">
                <a:solidFill>
                  <a:srgbClr val="0066A1"/>
                </a:solidFill>
                <a:latin typeface="Source Code Pro" panose="020B0509030403020204" pitchFamily="49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cxnSp>
        <p:nvCxnSpPr>
          <p:cNvPr id="8" name="直接连接符 7"/>
          <p:cNvCxnSpPr/>
          <p:nvPr userDrawn="1"/>
        </p:nvCxnSpPr>
        <p:spPr>
          <a:xfrm>
            <a:off x="628650" y="1544595"/>
            <a:ext cx="78867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7473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E6C31-EE7A-4411-A45C-DDF7D2352E4A}" type="datetimeFigureOut">
              <a:rPr lang="zh-CN" altLang="en-US" smtClean="0"/>
              <a:t>2016/10/11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678030-9616-401B-859B-C9A7A46604E7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628650" y="580769"/>
            <a:ext cx="7886700" cy="3052118"/>
          </a:xfrm>
          <a:prstGeom prst="rect">
            <a:avLst/>
          </a:prstGeom>
        </p:spPr>
        <p:txBody>
          <a:bodyPr anchor="b"/>
          <a:lstStyle>
            <a:lvl1pPr algn="l">
              <a:defRPr sz="4800">
                <a:solidFill>
                  <a:srgbClr val="00639A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7" name="副标题 2"/>
          <p:cNvSpPr>
            <a:spLocks noGrp="1"/>
          </p:cNvSpPr>
          <p:nvPr>
            <p:ph type="subTitle" idx="1"/>
          </p:nvPr>
        </p:nvSpPr>
        <p:spPr>
          <a:xfrm>
            <a:off x="628650" y="3807619"/>
            <a:ext cx="7886700" cy="250668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lang="zh-CN" altLang="en-US" sz="2400" kern="1200" dirty="0">
                <a:solidFill>
                  <a:srgbClr val="0066A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单击以编辑母版副标题样式</a:t>
            </a:r>
            <a:endParaRPr lang="zh-CN" altLang="en-US" dirty="0"/>
          </a:p>
        </p:txBody>
      </p:sp>
      <p:cxnSp>
        <p:nvCxnSpPr>
          <p:cNvPr id="8" name="直接连接符 7"/>
          <p:cNvCxnSpPr/>
          <p:nvPr userDrawn="1"/>
        </p:nvCxnSpPr>
        <p:spPr>
          <a:xfrm>
            <a:off x="628650" y="3632887"/>
            <a:ext cx="78867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93347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BE6C31-EE7A-4411-A45C-DDF7D2352E4A}" type="datetimeFigureOut">
              <a:rPr lang="zh-CN" altLang="en-US" smtClean="0"/>
              <a:t>2016/10/11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678030-9616-401B-859B-C9A7A46604E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://www.ecma-international.org/ecma-262/6.0/" TargetMode="External"/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npmjs.com/package/fs-extra" TargetMode="External"/><Relationship Id="rId1" Type="http://schemas.openxmlformats.org/officeDocument/2006/relationships/slideLayout" Target="../slideLayouts/slideLayout3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npmjs.com/package/fs-extra" TargetMode="External"/><Relationship Id="rId1" Type="http://schemas.openxmlformats.org/officeDocument/2006/relationships/slideLayout" Target="../slideLayouts/slideLayout3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npmjs.com/package/iconv-lite" TargetMode="External"/><Relationship Id="rId1" Type="http://schemas.openxmlformats.org/officeDocument/2006/relationships/slideLayout" Target="../slideLayouts/slideLayout3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2.jpeg"/><Relationship Id="rId4" Type="http://schemas.openxmlformats.org/officeDocument/2006/relationships/image" Target="../media/image21.jpg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3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7.png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pmjs.com/" TargetMode="External"/><Relationship Id="rId2" Type="http://schemas.openxmlformats.org/officeDocument/2006/relationships/hyperlink" Target="https://github.com/nodejs/node" TargetMode="External"/><Relationship Id="rId1" Type="http://schemas.openxmlformats.org/officeDocument/2006/relationships/slideLayout" Target="../slideLayouts/slideLayout3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hyperlink" Target="https://zh.wikipedia.org/wiki/HTML5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zh.wikipedia.org/wiki/%E5%85%A8%E9%9B%99%E5%B7%A5" TargetMode="External"/><Relationship Id="rId4" Type="http://schemas.openxmlformats.org/officeDocument/2006/relationships/hyperlink" Target="https://zh.wikipedia.org/wiki/TCP" TargetMode="External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hyperlink" Target="http://socket.io/" TargetMode="External"/><Relationship Id="rId1" Type="http://schemas.openxmlformats.org/officeDocument/2006/relationships/slideLayout" Target="../slideLayouts/slideLayout3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nodejs.org/en/" TargetMode="External"/><Relationship Id="rId1" Type="http://schemas.openxmlformats.org/officeDocument/2006/relationships/slideLayout" Target="../slideLayouts/slideLayout3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creationix/nvm" TargetMode="Externa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npmjs.com/" TargetMode="Externa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npmjs.com/" TargetMode="Externa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://npm.taobao.org/" TargetMode="Externa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npmjs.com/package/nrm" TargetMode="Externa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://info.cern.ch/hypertext/WWW/TheProject.html" TargetMode="External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pmjs.com/package/node-inspector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localhost:8080/debug?port=5858" TargetMode="Externa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标题 1"/>
          <p:cNvSpPr txBox="1">
            <a:spLocks/>
          </p:cNvSpPr>
          <p:nvPr/>
        </p:nvSpPr>
        <p:spPr>
          <a:xfrm>
            <a:off x="467544" y="1988840"/>
            <a:ext cx="8392041" cy="707886"/>
          </a:xfrm>
          <a:prstGeom prst="rect">
            <a:avLst/>
          </a:prstGeom>
          <a:noFill/>
        </p:spPr>
        <p:txBody>
          <a:bodyPr wrap="none" rtlCol="0" anchor="ctr" anchorCtr="1">
            <a:sp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lang="zh-CN" altLang="en-US" sz="5400" b="1" kern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1pPr>
          </a:lstStyle>
          <a:p>
            <a:r>
              <a:rPr lang="zh-CN" altLang="en-US" sz="4000" dirty="0"/>
              <a:t>行百里者半九十，前端工程师的逆袭</a:t>
            </a:r>
          </a:p>
        </p:txBody>
      </p:sp>
      <p:sp>
        <p:nvSpPr>
          <p:cNvPr id="18" name="副标题 2"/>
          <p:cNvSpPr txBox="1">
            <a:spLocks/>
          </p:cNvSpPr>
          <p:nvPr/>
        </p:nvSpPr>
        <p:spPr>
          <a:xfrm>
            <a:off x="899592" y="2852936"/>
            <a:ext cx="7200000" cy="720000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Source Code Pro" panose="020B0509030403020204" pitchFamily="49" charset="0"/>
                <a:ea typeface="微软雅黑" panose="020B0503020204020204" pitchFamily="34" charset="-122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Source Code Pro" panose="020B0509030403020204" pitchFamily="49" charset="0"/>
                <a:ea typeface="微软雅黑" panose="020B0503020204020204" pitchFamily="34" charset="-122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Source Code Pro" panose="020B0509030403020204" pitchFamily="49" charset="0"/>
                <a:ea typeface="微软雅黑" panose="020B0503020204020204" pitchFamily="34" charset="-122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Source Code Pro" panose="020B0509030403020204" pitchFamily="49" charset="0"/>
                <a:ea typeface="微软雅黑" panose="020B0503020204020204" pitchFamily="34" charset="-122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4000" b="1" dirty="0"/>
              <a:t>Node.js</a:t>
            </a:r>
            <a:endParaRPr lang="zh-CN" altLang="en-US" sz="4000" b="1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zh-CN"/>
              <a:t>MAKE IT BETTER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2919177-F413-42C5-BEEE-C77E4D49F469}" type="slidenum">
              <a:rPr lang="zh-CN" altLang="en-US" smtClean="0"/>
              <a:pPr>
                <a:defRPr/>
              </a:pPr>
              <a:t>10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Google Chrome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圆角矩形 6"/>
          <p:cNvSpPr/>
          <p:nvPr/>
        </p:nvSpPr>
        <p:spPr>
          <a:xfrm>
            <a:off x="4150722" y="2152667"/>
            <a:ext cx="1867988" cy="718457"/>
          </a:xfrm>
          <a:prstGeom prst="roundRect">
            <a:avLst/>
          </a:prstGeom>
          <a:solidFill>
            <a:srgbClr val="4284C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HTML</a:t>
            </a:r>
            <a:r>
              <a:rPr lang="zh-CN" altLang="en-US" dirty="0"/>
              <a:t>、</a:t>
            </a:r>
            <a:r>
              <a:rPr lang="en-US" altLang="zh-CN" dirty="0" err="1"/>
              <a:t>css</a:t>
            </a:r>
            <a:endParaRPr lang="zh-CN" altLang="en-US" dirty="0"/>
          </a:p>
        </p:txBody>
      </p:sp>
      <p:sp>
        <p:nvSpPr>
          <p:cNvPr id="8" name="圆角矩形 7"/>
          <p:cNvSpPr/>
          <p:nvPr/>
        </p:nvSpPr>
        <p:spPr>
          <a:xfrm>
            <a:off x="6212684" y="2188916"/>
            <a:ext cx="1867988" cy="718457"/>
          </a:xfrm>
          <a:prstGeom prst="roundRect">
            <a:avLst/>
          </a:prstGeom>
          <a:solidFill>
            <a:srgbClr val="E43C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JavaScript</a:t>
            </a:r>
          </a:p>
        </p:txBody>
      </p:sp>
      <p:sp>
        <p:nvSpPr>
          <p:cNvPr id="9" name="圆角矩形 8"/>
          <p:cNvSpPr/>
          <p:nvPr/>
        </p:nvSpPr>
        <p:spPr>
          <a:xfrm>
            <a:off x="4150722" y="3067503"/>
            <a:ext cx="1867988" cy="718457"/>
          </a:xfrm>
          <a:prstGeom prst="roundRect">
            <a:avLst/>
          </a:prstGeom>
          <a:solidFill>
            <a:srgbClr val="3781C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WebKit</a:t>
            </a:r>
            <a:endParaRPr lang="en-US" altLang="zh-CN" dirty="0"/>
          </a:p>
          <a:p>
            <a:pPr algn="ctr"/>
            <a:r>
              <a:rPr lang="zh-CN" altLang="en-US" dirty="0"/>
              <a:t>布局引擎</a:t>
            </a:r>
          </a:p>
        </p:txBody>
      </p:sp>
      <p:sp>
        <p:nvSpPr>
          <p:cNvPr id="10" name="圆角矩形 9"/>
          <p:cNvSpPr/>
          <p:nvPr/>
        </p:nvSpPr>
        <p:spPr>
          <a:xfrm>
            <a:off x="6115050" y="3108106"/>
            <a:ext cx="1867988" cy="718457"/>
          </a:xfrm>
          <a:prstGeom prst="roundRect">
            <a:avLst/>
          </a:prstGeom>
          <a:solidFill>
            <a:srgbClr val="E43C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V8</a:t>
            </a:r>
          </a:p>
          <a:p>
            <a:pPr algn="ctr"/>
            <a:r>
              <a:rPr lang="zh-CN" altLang="en-US" dirty="0"/>
              <a:t>解析</a:t>
            </a:r>
            <a:r>
              <a:rPr lang="en-US" altLang="zh-CN" dirty="0" err="1"/>
              <a:t>js</a:t>
            </a:r>
            <a:r>
              <a:rPr lang="zh-CN" altLang="en-US" dirty="0"/>
              <a:t>代码</a:t>
            </a:r>
            <a:endParaRPr lang="en-US" altLang="zh-CN" dirty="0"/>
          </a:p>
        </p:txBody>
      </p:sp>
      <p:sp>
        <p:nvSpPr>
          <p:cNvPr id="11" name="圆角矩形 10"/>
          <p:cNvSpPr/>
          <p:nvPr/>
        </p:nvSpPr>
        <p:spPr>
          <a:xfrm>
            <a:off x="4150722" y="3991048"/>
            <a:ext cx="3832315" cy="718457"/>
          </a:xfrm>
          <a:prstGeom prst="roundRect">
            <a:avLst/>
          </a:prstGeom>
          <a:solidFill>
            <a:srgbClr val="3781C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中间层</a:t>
            </a:r>
            <a:endParaRPr lang="en-US" altLang="zh-CN" dirty="0"/>
          </a:p>
          <a:p>
            <a:pPr algn="ctr"/>
            <a:r>
              <a:rPr lang="zh-CN" altLang="en-US" dirty="0"/>
              <a:t>调配上层和下层的应用层</a:t>
            </a:r>
          </a:p>
        </p:txBody>
      </p:sp>
      <p:sp>
        <p:nvSpPr>
          <p:cNvPr id="12" name="圆角矩形 11"/>
          <p:cNvSpPr/>
          <p:nvPr/>
        </p:nvSpPr>
        <p:spPr>
          <a:xfrm>
            <a:off x="4150723" y="4905884"/>
            <a:ext cx="761868" cy="718457"/>
          </a:xfrm>
          <a:prstGeom prst="roundRect">
            <a:avLst/>
          </a:prstGeom>
          <a:solidFill>
            <a:srgbClr val="4083C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网卡</a:t>
            </a:r>
          </a:p>
        </p:txBody>
      </p:sp>
      <p:sp>
        <p:nvSpPr>
          <p:cNvPr id="13" name="圆角矩形 12"/>
          <p:cNvSpPr/>
          <p:nvPr/>
        </p:nvSpPr>
        <p:spPr>
          <a:xfrm>
            <a:off x="5180980" y="4905883"/>
            <a:ext cx="761868" cy="718457"/>
          </a:xfrm>
          <a:prstGeom prst="roundRect">
            <a:avLst/>
          </a:prstGeom>
          <a:solidFill>
            <a:srgbClr val="4688C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硬盘</a:t>
            </a:r>
          </a:p>
        </p:txBody>
      </p:sp>
      <p:sp>
        <p:nvSpPr>
          <p:cNvPr id="14" name="圆角矩形 13"/>
          <p:cNvSpPr/>
          <p:nvPr/>
        </p:nvSpPr>
        <p:spPr>
          <a:xfrm>
            <a:off x="6212684" y="4904490"/>
            <a:ext cx="761868" cy="718457"/>
          </a:xfrm>
          <a:prstGeom prst="roundRect">
            <a:avLst/>
          </a:prstGeom>
          <a:solidFill>
            <a:srgbClr val="4C8AC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显卡</a:t>
            </a:r>
          </a:p>
        </p:txBody>
      </p:sp>
      <p:sp>
        <p:nvSpPr>
          <p:cNvPr id="15" name="圆角矩形 14"/>
          <p:cNvSpPr/>
          <p:nvPr/>
        </p:nvSpPr>
        <p:spPr>
          <a:xfrm>
            <a:off x="7234232" y="4904489"/>
            <a:ext cx="761868" cy="718457"/>
          </a:xfrm>
          <a:prstGeom prst="roundRect">
            <a:avLst/>
          </a:prstGeom>
          <a:solidFill>
            <a:srgbClr val="3C81C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…</a:t>
            </a:r>
            <a:endParaRPr lang="zh-CN" altLang="en-US" dirty="0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112" y="2855742"/>
            <a:ext cx="1628076" cy="1550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6802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2919177-F413-42C5-BEEE-C77E4D49F469}" type="slidenum">
              <a:rPr lang="zh-CN" altLang="en-US" smtClean="0"/>
              <a:pPr>
                <a:defRPr/>
              </a:pPr>
              <a:t>100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ECMAScript 6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使用 </a:t>
            </a:r>
            <a:r>
              <a:rPr lang="en-US" altLang="zh-CN" dirty="0"/>
              <a:t>ECMAScript 6 </a:t>
            </a:r>
            <a:r>
              <a:rPr lang="zh-CN" altLang="en-US" dirty="0"/>
              <a:t>编写</a:t>
            </a:r>
            <a:r>
              <a:rPr lang="en-US" altLang="zh-CN" dirty="0"/>
              <a:t>Node.js</a:t>
            </a:r>
            <a:r>
              <a:rPr lang="zh-CN" altLang="en-US" dirty="0"/>
              <a:t>应用程序</a:t>
            </a:r>
            <a:endParaRPr lang="en-US" altLang="zh-CN" dirty="0"/>
          </a:p>
          <a:p>
            <a:r>
              <a:rPr lang="en-US" altLang="zh-CN" dirty="0"/>
              <a:t>ECMAScript 5.1 </a:t>
            </a:r>
            <a:r>
              <a:rPr lang="zh-CN" altLang="en-US" dirty="0"/>
              <a:t>的升级版</a:t>
            </a:r>
            <a:endParaRPr lang="en-US" altLang="zh-CN" dirty="0"/>
          </a:p>
          <a:p>
            <a:r>
              <a:rPr lang="zh-CN" altLang="en-US" dirty="0"/>
              <a:t>向下兼容</a:t>
            </a:r>
            <a:r>
              <a:rPr lang="en-US" altLang="zh-CN" dirty="0"/>
              <a:t>ECMAScript 5</a:t>
            </a:r>
          </a:p>
          <a:p>
            <a:r>
              <a:rPr lang="zh-CN" altLang="en-US" dirty="0"/>
              <a:t>在原来的基础之上增加了一些东西，或者改进了一些东西</a:t>
            </a:r>
          </a:p>
        </p:txBody>
      </p:sp>
    </p:spTree>
    <p:extLst>
      <p:ext uri="{BB962C8B-B14F-4D97-AF65-F5344CB8AC3E}">
        <p14:creationId xmlns:p14="http://schemas.microsoft.com/office/powerpoint/2010/main" val="28904970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MAKE IT BETTER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2919177-F413-42C5-BEEE-C77E4D49F469}" type="slidenum">
              <a:rPr lang="zh-CN" altLang="en-US" smtClean="0"/>
              <a:pPr>
                <a:defRPr/>
              </a:pPr>
              <a:t>101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什么是</a:t>
            </a:r>
            <a:r>
              <a:rPr lang="en-US" altLang="zh-CN" dirty="0"/>
              <a:t>ES6 </a:t>
            </a:r>
            <a:r>
              <a:rPr lang="zh-CN" altLang="en-US" dirty="0"/>
              <a:t>？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hlinkClick r:id="rId2"/>
              </a:rPr>
              <a:t>http://www.ecma-international.org/ecma-262/6.0/</a:t>
            </a:r>
            <a:endParaRPr lang="en-US" altLang="zh-CN" sz="2800" dirty="0"/>
          </a:p>
          <a:p>
            <a:r>
              <a:rPr lang="en-US" altLang="zh-CN" dirty="0"/>
              <a:t>ECMAScript</a:t>
            </a:r>
            <a:r>
              <a:rPr lang="zh-CN" altLang="en-US" dirty="0"/>
              <a:t>是</a:t>
            </a:r>
            <a:r>
              <a:rPr lang="en-US" altLang="zh-CN" dirty="0"/>
              <a:t>JavaScript</a:t>
            </a:r>
            <a:r>
              <a:rPr lang="zh-CN" altLang="en-US" dirty="0"/>
              <a:t>语言的国际标准</a:t>
            </a:r>
            <a:r>
              <a:rPr lang="en-US" altLang="zh-CN" dirty="0"/>
              <a:t>,JavaScript</a:t>
            </a:r>
            <a:r>
              <a:rPr lang="zh-CN" altLang="en-US" dirty="0"/>
              <a:t>是</a:t>
            </a:r>
            <a:r>
              <a:rPr lang="en-US" altLang="zh-CN" dirty="0"/>
              <a:t>ECMAScript</a:t>
            </a:r>
            <a:r>
              <a:rPr lang="zh-CN" altLang="en-US" dirty="0"/>
              <a:t>的实现</a:t>
            </a:r>
            <a:endParaRPr lang="en-US" altLang="zh-CN" dirty="0"/>
          </a:p>
          <a:p>
            <a:r>
              <a:rPr lang="en-US" altLang="zh-CN" dirty="0"/>
              <a:t>ECMAScript 6 </a:t>
            </a:r>
            <a:r>
              <a:rPr lang="zh-CN" altLang="en-US" dirty="0"/>
              <a:t>是</a:t>
            </a:r>
            <a:r>
              <a:rPr lang="en-US" altLang="zh-CN" dirty="0"/>
              <a:t>JavaScript</a:t>
            </a:r>
            <a:r>
              <a:rPr lang="zh-CN" altLang="en-US" dirty="0"/>
              <a:t>语言的下一代标准</a:t>
            </a:r>
            <a:r>
              <a:rPr lang="en-US" altLang="zh-CN" dirty="0"/>
              <a:t>,</a:t>
            </a:r>
            <a:r>
              <a:rPr lang="zh-CN" altLang="en-US" dirty="0"/>
              <a:t>已经在</a:t>
            </a:r>
            <a:r>
              <a:rPr lang="en-US" altLang="zh-CN" dirty="0"/>
              <a:t>2015</a:t>
            </a:r>
            <a:r>
              <a:rPr lang="zh-CN" altLang="en-US" dirty="0"/>
              <a:t>年</a:t>
            </a:r>
            <a:r>
              <a:rPr lang="en-US" altLang="zh-CN" dirty="0"/>
              <a:t>6</a:t>
            </a:r>
            <a:r>
              <a:rPr lang="zh-CN" altLang="en-US" dirty="0"/>
              <a:t>月正式发布。</a:t>
            </a:r>
            <a:endParaRPr lang="en-US" altLang="zh-CN" dirty="0"/>
          </a:p>
          <a:p>
            <a:r>
              <a:rPr lang="zh-CN" altLang="en-US" dirty="0"/>
              <a:t>目标：让</a:t>
            </a:r>
            <a:r>
              <a:rPr lang="en-US" altLang="zh-CN" dirty="0"/>
              <a:t>JavaScript</a:t>
            </a:r>
            <a:r>
              <a:rPr lang="zh-CN" altLang="en-US" dirty="0"/>
              <a:t>语言可以用来</a:t>
            </a:r>
            <a:r>
              <a:rPr lang="zh-CN" altLang="en-US" dirty="0">
                <a:solidFill>
                  <a:srgbClr val="FC0C59"/>
                </a:solidFill>
              </a:rPr>
              <a:t>编写大型的复杂的应用程序</a:t>
            </a:r>
            <a:r>
              <a:rPr lang="en-US" altLang="zh-CN" dirty="0"/>
              <a:t>,</a:t>
            </a:r>
            <a:r>
              <a:rPr lang="zh-CN" altLang="en-US" dirty="0"/>
              <a:t>称为企业级开发语言。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4946" y="2293035"/>
            <a:ext cx="2160404" cy="630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0476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MAKE IT BETTER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2919177-F413-42C5-BEEE-C77E4D49F469}" type="slidenum">
              <a:rPr lang="zh-CN" altLang="en-US" smtClean="0"/>
              <a:pPr>
                <a:defRPr/>
              </a:pPr>
              <a:t>102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ES6</a:t>
            </a:r>
            <a:r>
              <a:rPr lang="zh-CN" altLang="en-US" dirty="0"/>
              <a:t>支持情况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ES6</a:t>
            </a:r>
            <a:r>
              <a:rPr lang="zh-CN" altLang="en-US" dirty="0"/>
              <a:t>已经作为新一代标准发布了，但是各大浏览器对新功能实现支持还需要一段时间</a:t>
            </a:r>
            <a:endParaRPr lang="en-US" altLang="zh-CN" dirty="0"/>
          </a:p>
          <a:p>
            <a:r>
              <a:rPr lang="zh-CN" altLang="en-US" dirty="0"/>
              <a:t>对于</a:t>
            </a:r>
            <a:r>
              <a:rPr lang="en-US" altLang="zh-CN" dirty="0"/>
              <a:t>ES6</a:t>
            </a:r>
            <a:r>
              <a:rPr lang="zh-CN" altLang="en-US" dirty="0"/>
              <a:t>的支持情况，可以查看下面网站可以了解到不同版本浏览器对</a:t>
            </a:r>
            <a:r>
              <a:rPr lang="en-US" altLang="zh-CN" dirty="0"/>
              <a:t>ES6</a:t>
            </a:r>
            <a:r>
              <a:rPr lang="zh-CN" altLang="en-US" dirty="0"/>
              <a:t>的支持情况</a:t>
            </a:r>
            <a:endParaRPr lang="en-US" altLang="zh-CN" dirty="0"/>
          </a:p>
          <a:p>
            <a:r>
              <a:rPr lang="en-US" altLang="zh-CN" dirty="0">
                <a:solidFill>
                  <a:srgbClr val="3425FB"/>
                </a:solidFill>
              </a:rPr>
              <a:t>kangax.github.io/es5-compat-table/es6/</a:t>
            </a:r>
          </a:p>
          <a:p>
            <a:r>
              <a:rPr lang="en-US" altLang="zh-CN" dirty="0"/>
              <a:t>Node.js</a:t>
            </a:r>
            <a:r>
              <a:rPr lang="zh-CN" altLang="en-US" dirty="0"/>
              <a:t>因为采用了</a:t>
            </a:r>
            <a:r>
              <a:rPr lang="en-US" altLang="zh-CN" dirty="0"/>
              <a:t>Chrome V8</a:t>
            </a:r>
            <a:r>
              <a:rPr lang="zh-CN" altLang="en-US" dirty="0"/>
              <a:t>引擎，所以对于</a:t>
            </a:r>
            <a:r>
              <a:rPr lang="en-US" altLang="zh-CN" dirty="0"/>
              <a:t>ES6</a:t>
            </a:r>
            <a:r>
              <a:rPr lang="zh-CN" altLang="en-US" dirty="0"/>
              <a:t>的支持非常好，因为运行在服务器端，所以</a:t>
            </a:r>
            <a:r>
              <a:rPr lang="en-US" altLang="zh-CN" dirty="0">
                <a:solidFill>
                  <a:srgbClr val="FC0C59"/>
                </a:solidFill>
              </a:rPr>
              <a:t>Node</a:t>
            </a:r>
            <a:r>
              <a:rPr lang="zh-CN" altLang="en-US" dirty="0">
                <a:solidFill>
                  <a:srgbClr val="FC0C59"/>
                </a:solidFill>
              </a:rPr>
              <a:t>开发不用考虑兼容性问题，可以放心大胆的使用了</a:t>
            </a:r>
            <a:endParaRPr lang="en-US" altLang="zh-CN" dirty="0">
              <a:solidFill>
                <a:srgbClr val="FC0C59"/>
              </a:solidFill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01721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MAKE IT BETTER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2919177-F413-42C5-BEEE-C77E4D49F469}" type="slidenum">
              <a:rPr lang="zh-CN" altLang="en-US" smtClean="0"/>
              <a:pPr>
                <a:defRPr/>
              </a:pPr>
              <a:t>103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严格模式：</a:t>
            </a:r>
            <a:r>
              <a:rPr lang="en-US" altLang="zh-CN" dirty="0"/>
              <a:t>strict mode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rgbClr val="FC0C59"/>
                </a:solidFill>
              </a:rPr>
              <a:t>让</a:t>
            </a:r>
            <a:r>
              <a:rPr lang="en-US" altLang="zh-CN" dirty="0" smtClean="0">
                <a:solidFill>
                  <a:srgbClr val="FC0C59"/>
                </a:solidFill>
              </a:rPr>
              <a:t>JavaScript</a:t>
            </a:r>
            <a:r>
              <a:rPr lang="zh-CN" altLang="en-US" dirty="0" smtClean="0">
                <a:solidFill>
                  <a:srgbClr val="FC0C59"/>
                </a:solidFill>
              </a:rPr>
              <a:t>在更严格的条件下运行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zh-CN" altLang="en-US" dirty="0" smtClean="0"/>
              <a:t>严格模式的目的：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消除</a:t>
            </a:r>
            <a:r>
              <a:rPr lang="en-US" altLang="zh-CN" dirty="0"/>
              <a:t>JavaScript</a:t>
            </a:r>
            <a:r>
              <a:rPr lang="zh-CN" altLang="en-US" dirty="0"/>
              <a:t>语法的一些不合理、不严谨之处，减少一些怪异行为</a:t>
            </a:r>
            <a:endParaRPr lang="en-US" altLang="zh-CN" dirty="0"/>
          </a:p>
          <a:p>
            <a:pPr lvl="1"/>
            <a:r>
              <a:rPr lang="zh-CN" altLang="en-US" dirty="0"/>
              <a:t>在</a:t>
            </a:r>
            <a:r>
              <a:rPr lang="en-US" altLang="zh-CN" dirty="0"/>
              <a:t>Node.js</a:t>
            </a:r>
            <a:r>
              <a:rPr lang="zh-CN" altLang="en-US" dirty="0"/>
              <a:t>中</a:t>
            </a:r>
            <a:r>
              <a:rPr lang="en-US" altLang="zh-CN" dirty="0"/>
              <a:t>ECMAScript 6 </a:t>
            </a:r>
            <a:r>
              <a:rPr lang="zh-CN" altLang="en-US" dirty="0"/>
              <a:t>的某些语法只有在严格模式下才支持</a:t>
            </a:r>
            <a:endParaRPr lang="en-US" altLang="zh-CN" dirty="0"/>
          </a:p>
          <a:p>
            <a:r>
              <a:rPr lang="zh-CN" altLang="en-US" dirty="0"/>
              <a:t>开启严格模式：</a:t>
            </a:r>
            <a:r>
              <a:rPr lang="en-US" altLang="zh-CN" dirty="0">
                <a:solidFill>
                  <a:srgbClr val="FC0C59"/>
                </a:solidFill>
              </a:rPr>
              <a:t>”use strict”;</a:t>
            </a:r>
          </a:p>
          <a:p>
            <a:pPr lvl="1"/>
            <a:r>
              <a:rPr lang="zh-CN" altLang="en-US" dirty="0"/>
              <a:t>注意：</a:t>
            </a:r>
            <a:r>
              <a:rPr lang="en-US" altLang="zh-CN" dirty="0">
                <a:solidFill>
                  <a:srgbClr val="FC0C59"/>
                </a:solidFill>
              </a:rPr>
              <a:t>”use strict”</a:t>
            </a:r>
            <a:r>
              <a:rPr lang="zh-CN" altLang="en-US" dirty="0">
                <a:solidFill>
                  <a:srgbClr val="FC0C59"/>
                </a:solidFill>
              </a:rPr>
              <a:t>必须放在脚本第一行，否则无效</a:t>
            </a:r>
          </a:p>
        </p:txBody>
      </p:sp>
    </p:spTree>
    <p:extLst>
      <p:ext uri="{BB962C8B-B14F-4D97-AF65-F5344CB8AC3E}">
        <p14:creationId xmlns:p14="http://schemas.microsoft.com/office/powerpoint/2010/main" val="23451976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MAKE IT BETTER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2919177-F413-42C5-BEEE-C77E4D49F469}" type="slidenum">
              <a:rPr lang="zh-CN" altLang="en-US" smtClean="0"/>
              <a:pPr>
                <a:defRPr/>
              </a:pPr>
              <a:t>104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let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作用：类似于</a:t>
            </a:r>
            <a:r>
              <a:rPr lang="en-US" altLang="zh-CN" dirty="0" err="1"/>
              <a:t>var</a:t>
            </a:r>
            <a:r>
              <a:rPr lang="zh-CN" altLang="en-US" dirty="0"/>
              <a:t>，用来声明变量</a:t>
            </a:r>
            <a:r>
              <a:rPr lang="en-US" altLang="zh-CN" dirty="0"/>
              <a:t>,</a:t>
            </a:r>
            <a:r>
              <a:rPr lang="zh-CN" altLang="en-US" dirty="0"/>
              <a:t>但是所声明的变量</a:t>
            </a:r>
            <a:r>
              <a:rPr lang="en-US" altLang="zh-CN" dirty="0"/>
              <a:t>,</a:t>
            </a:r>
            <a:r>
              <a:rPr lang="zh-CN" altLang="en-US" dirty="0"/>
              <a:t>只在</a:t>
            </a:r>
            <a:r>
              <a:rPr lang="en-US" altLang="zh-CN" dirty="0"/>
              <a:t>let</a:t>
            </a:r>
            <a:r>
              <a:rPr lang="zh-CN" altLang="en-US" dirty="0"/>
              <a:t>命令所在的</a:t>
            </a:r>
            <a:r>
              <a:rPr lang="zh-CN" altLang="en-US" b="1" dirty="0">
                <a:solidFill>
                  <a:srgbClr val="FC0C59"/>
                </a:solidFill>
              </a:rPr>
              <a:t>代码块内有效</a:t>
            </a:r>
            <a:endParaRPr lang="en-US" altLang="zh-CN" b="1" dirty="0">
              <a:solidFill>
                <a:srgbClr val="FC0C59"/>
              </a:solidFill>
            </a:endParaRPr>
          </a:p>
          <a:p>
            <a:r>
              <a:rPr lang="zh-CN" altLang="en-US" dirty="0">
                <a:solidFill>
                  <a:srgbClr val="FC0C59"/>
                </a:solidFill>
              </a:rPr>
              <a:t>不存在变量提升：先声明，后使用，否则报错</a:t>
            </a:r>
            <a:endParaRPr lang="en-US" altLang="zh-CN" dirty="0">
              <a:solidFill>
                <a:srgbClr val="FC0C59"/>
              </a:solidFill>
            </a:endParaRPr>
          </a:p>
          <a:p>
            <a:r>
              <a:rPr lang="zh-CN" altLang="en-US" dirty="0">
                <a:solidFill>
                  <a:srgbClr val="FC0C59"/>
                </a:solidFill>
              </a:rPr>
              <a:t>块级作用域内</a:t>
            </a:r>
            <a:r>
              <a:rPr lang="en-US" altLang="zh-CN" dirty="0">
                <a:solidFill>
                  <a:srgbClr val="FC0C59"/>
                </a:solidFill>
              </a:rPr>
              <a:t>let</a:t>
            </a:r>
            <a:r>
              <a:rPr lang="zh-CN" altLang="en-US" dirty="0">
                <a:solidFill>
                  <a:srgbClr val="FC0C59"/>
                </a:solidFill>
              </a:rPr>
              <a:t>声明的变量不受外部的影响</a:t>
            </a:r>
            <a:r>
              <a:rPr lang="en-US" altLang="zh-CN" dirty="0">
                <a:solidFill>
                  <a:srgbClr val="FC0C59"/>
                </a:solidFill>
              </a:rPr>
              <a:t>,</a:t>
            </a:r>
            <a:r>
              <a:rPr lang="zh-CN" altLang="en-US" dirty="0">
                <a:solidFill>
                  <a:srgbClr val="FC0C59"/>
                </a:solidFill>
              </a:rPr>
              <a:t>可以定义外层作用域的同名变量</a:t>
            </a:r>
            <a:endParaRPr lang="en-US" altLang="zh-CN" dirty="0">
              <a:solidFill>
                <a:srgbClr val="FC0C59"/>
              </a:solidFill>
            </a:endParaRPr>
          </a:p>
          <a:p>
            <a:r>
              <a:rPr lang="zh-CN" altLang="en-US" dirty="0">
                <a:solidFill>
                  <a:srgbClr val="FC0C59"/>
                </a:solidFill>
              </a:rPr>
              <a:t>不允许在相同作用域内重复声明一个变量</a:t>
            </a:r>
            <a:endParaRPr lang="en-US" altLang="zh-CN" dirty="0">
              <a:solidFill>
                <a:srgbClr val="FC0C59"/>
              </a:solidFill>
            </a:endParaRPr>
          </a:p>
          <a:p>
            <a:r>
              <a:rPr lang="zh-CN" altLang="en-US" dirty="0"/>
              <a:t>应用：</a:t>
            </a:r>
            <a:r>
              <a:rPr lang="en-US" altLang="zh-CN" dirty="0"/>
              <a:t>for</a:t>
            </a:r>
            <a:r>
              <a:rPr lang="zh-CN" altLang="en-US" dirty="0"/>
              <a:t>循环计数器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1858420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MAKE IT BETTER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2919177-F413-42C5-BEEE-C77E4D49F469}" type="slidenum">
              <a:rPr lang="zh-CN" altLang="en-US" smtClean="0"/>
              <a:pPr>
                <a:defRPr/>
              </a:pPr>
              <a:t>105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const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000" dirty="0"/>
              <a:t>作用：也是用来声明变量，但是声明的是</a:t>
            </a:r>
            <a:r>
              <a:rPr lang="zh-CN" altLang="en-US" sz="2000" b="1" dirty="0">
                <a:solidFill>
                  <a:srgbClr val="FC0C59"/>
                </a:solidFill>
              </a:rPr>
              <a:t>常量</a:t>
            </a:r>
            <a:r>
              <a:rPr lang="zh-CN" altLang="en-US" sz="2000" dirty="0"/>
              <a:t>。</a:t>
            </a:r>
            <a:endParaRPr lang="en-US" altLang="zh-CN" sz="2000" dirty="0"/>
          </a:p>
          <a:p>
            <a:r>
              <a:rPr lang="zh-CN" altLang="en-US" sz="2000" dirty="0"/>
              <a:t>特性：</a:t>
            </a:r>
            <a:r>
              <a:rPr lang="zh-CN" altLang="en-US" sz="2000" dirty="0" smtClean="0">
                <a:solidFill>
                  <a:srgbClr val="FC0C59"/>
                </a:solidFill>
              </a:rPr>
              <a:t>一旦被赋值一次，</a:t>
            </a:r>
            <a:r>
              <a:rPr lang="zh-CN" altLang="en-US" sz="2000" dirty="0">
                <a:solidFill>
                  <a:srgbClr val="FC0C59"/>
                </a:solidFill>
              </a:rPr>
              <a:t>常量的值就不能改变</a:t>
            </a:r>
            <a:r>
              <a:rPr lang="zh-CN" altLang="en-US" sz="2000" dirty="0"/>
              <a:t>，也是块级作用域</a:t>
            </a:r>
            <a:endParaRPr lang="en-US" altLang="zh-CN" sz="2000" dirty="0"/>
          </a:p>
          <a:p>
            <a:r>
              <a:rPr lang="zh-CN" altLang="en-US" dirty="0"/>
              <a:t>注意：</a:t>
            </a:r>
            <a:endParaRPr lang="en-US" altLang="zh-CN" dirty="0"/>
          </a:p>
          <a:p>
            <a:pPr lvl="1"/>
            <a:r>
              <a:rPr lang="zh-CN" altLang="en-US" sz="2400" dirty="0">
                <a:solidFill>
                  <a:srgbClr val="FC0C59"/>
                </a:solidFill>
              </a:rPr>
              <a:t>具有块级作用域，但是，</a:t>
            </a:r>
            <a:r>
              <a:rPr lang="zh-CN" altLang="en-US" sz="2400" b="1" dirty="0">
                <a:solidFill>
                  <a:srgbClr val="FC0C59"/>
                </a:solidFill>
              </a:rPr>
              <a:t>不要在块里面</a:t>
            </a:r>
            <a:r>
              <a:rPr lang="zh-CN" altLang="en-US" sz="2400" b="1" dirty="0" smtClean="0">
                <a:solidFill>
                  <a:srgbClr val="FC0C59"/>
                </a:solidFill>
              </a:rPr>
              <a:t>用</a:t>
            </a:r>
            <a:r>
              <a:rPr lang="en-US" altLang="zh-CN" sz="2400" b="1" dirty="0" err="1" smtClean="0">
                <a:solidFill>
                  <a:srgbClr val="FC0C59"/>
                </a:solidFill>
              </a:rPr>
              <a:t>const</a:t>
            </a:r>
            <a:endParaRPr lang="en-US" altLang="zh-CN" sz="2400" b="1" dirty="0" smtClean="0">
              <a:solidFill>
                <a:srgbClr val="FC0C59"/>
              </a:solidFill>
            </a:endParaRPr>
          </a:p>
          <a:p>
            <a:pPr lvl="1"/>
            <a:r>
              <a:rPr lang="zh-CN" altLang="en-US" sz="2400" dirty="0" smtClean="0">
                <a:solidFill>
                  <a:srgbClr val="FC0C59"/>
                </a:solidFill>
              </a:rPr>
              <a:t>没有变量提升，先声明后使用，不可以重复声明</a:t>
            </a:r>
            <a:endParaRPr lang="en-US" altLang="zh-CN" sz="2400" dirty="0" smtClean="0">
              <a:solidFill>
                <a:srgbClr val="FC0C59"/>
              </a:solidFill>
            </a:endParaRPr>
          </a:p>
          <a:p>
            <a:pPr lvl="1"/>
            <a:r>
              <a:rPr lang="zh-CN" altLang="en-US" sz="2400" dirty="0" smtClean="0">
                <a:solidFill>
                  <a:srgbClr val="FC0C59"/>
                </a:solidFill>
              </a:rPr>
              <a:t>使用</a:t>
            </a:r>
            <a:r>
              <a:rPr lang="en-US" altLang="zh-CN" sz="2400" dirty="0" err="1">
                <a:solidFill>
                  <a:srgbClr val="FC0C59"/>
                </a:solidFill>
              </a:rPr>
              <a:t>const</a:t>
            </a:r>
            <a:r>
              <a:rPr lang="zh-CN" altLang="en-US" sz="2400" dirty="0">
                <a:solidFill>
                  <a:srgbClr val="FC0C59"/>
                </a:solidFill>
              </a:rPr>
              <a:t>只声明不赋值会报错</a:t>
            </a:r>
            <a:endParaRPr lang="en-US" altLang="zh-CN" sz="2400" dirty="0">
              <a:solidFill>
                <a:srgbClr val="FC0C59"/>
              </a:solidFill>
            </a:endParaRPr>
          </a:p>
          <a:p>
            <a:r>
              <a:rPr lang="en-US" altLang="zh-CN" dirty="0" err="1">
                <a:solidFill>
                  <a:srgbClr val="FC0C59"/>
                </a:solidFill>
              </a:rPr>
              <a:t>const</a:t>
            </a:r>
            <a:r>
              <a:rPr lang="zh-CN" altLang="en-US" dirty="0">
                <a:solidFill>
                  <a:srgbClr val="FC0C59"/>
                </a:solidFill>
              </a:rPr>
              <a:t>指令指向变量所在的地址</a:t>
            </a:r>
            <a:r>
              <a:rPr lang="en-US" altLang="zh-CN" dirty="0">
                <a:solidFill>
                  <a:srgbClr val="FC0C59"/>
                </a:solidFill>
              </a:rPr>
              <a:t>,</a:t>
            </a:r>
            <a:r>
              <a:rPr lang="zh-CN" altLang="en-US" dirty="0">
                <a:solidFill>
                  <a:srgbClr val="FC0C59"/>
                </a:solidFill>
              </a:rPr>
              <a:t>所以对该变量进行属性设置是可以的，赋值会报错</a:t>
            </a:r>
            <a:endParaRPr lang="en-US" altLang="zh-CN" dirty="0">
              <a:solidFill>
                <a:srgbClr val="FC0C59"/>
              </a:solidFill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863948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MAKE IT BETTER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2919177-F413-42C5-BEEE-C77E4D49F469}" type="slidenum">
              <a:rPr lang="zh-CN" altLang="en-US" smtClean="0"/>
              <a:pPr>
                <a:defRPr/>
              </a:pPr>
              <a:t>106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字符串扩展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000" dirty="0">
                <a:solidFill>
                  <a:srgbClr val="FC0C59"/>
                </a:solidFill>
              </a:rPr>
              <a:t>includes(</a:t>
            </a:r>
            <a:r>
              <a:rPr lang="en-US" altLang="zh-CN" sz="2000" dirty="0" err="1">
                <a:solidFill>
                  <a:srgbClr val="FC0C59"/>
                </a:solidFill>
              </a:rPr>
              <a:t>str</a:t>
            </a:r>
            <a:r>
              <a:rPr lang="en-US" altLang="zh-CN" sz="2000" dirty="0">
                <a:solidFill>
                  <a:srgbClr val="FC0C59"/>
                </a:solidFill>
              </a:rPr>
              <a:t>)</a:t>
            </a:r>
            <a:r>
              <a:rPr lang="en-US" altLang="zh-CN" sz="2000" dirty="0"/>
              <a:t>   </a:t>
            </a:r>
            <a:r>
              <a:rPr lang="zh-CN" altLang="en-US" sz="1800" dirty="0"/>
              <a:t>表示是否找到了参数字符串</a:t>
            </a:r>
            <a:endParaRPr lang="en-US" altLang="zh-CN" sz="2000" dirty="0"/>
          </a:p>
          <a:p>
            <a:r>
              <a:rPr lang="en-US" altLang="zh-CN" sz="2000" dirty="0" err="1">
                <a:solidFill>
                  <a:srgbClr val="FC0C59"/>
                </a:solidFill>
              </a:rPr>
              <a:t>startsWith</a:t>
            </a:r>
            <a:r>
              <a:rPr lang="en-US" altLang="zh-CN" sz="2000" dirty="0">
                <a:solidFill>
                  <a:srgbClr val="FC0C59"/>
                </a:solidFill>
              </a:rPr>
              <a:t>(</a:t>
            </a:r>
            <a:r>
              <a:rPr lang="en-US" altLang="zh-CN" sz="2000" dirty="0" err="1">
                <a:solidFill>
                  <a:srgbClr val="FC0C59"/>
                </a:solidFill>
              </a:rPr>
              <a:t>str</a:t>
            </a:r>
            <a:r>
              <a:rPr lang="en-US" altLang="zh-CN" sz="2000" dirty="0">
                <a:solidFill>
                  <a:srgbClr val="FC0C59"/>
                </a:solidFill>
              </a:rPr>
              <a:t>)</a:t>
            </a:r>
            <a:r>
              <a:rPr lang="en-US" altLang="zh-CN" sz="2000" dirty="0"/>
              <a:t> </a:t>
            </a:r>
            <a:r>
              <a:rPr lang="zh-CN" altLang="en-US" sz="1800" dirty="0"/>
              <a:t>表示参数字符串是否在源字符串的头部</a:t>
            </a:r>
            <a:endParaRPr lang="en-US" altLang="zh-CN" sz="2000" dirty="0"/>
          </a:p>
          <a:p>
            <a:r>
              <a:rPr lang="en-US" altLang="zh-CN" sz="2000" dirty="0" err="1">
                <a:solidFill>
                  <a:srgbClr val="FC0C59"/>
                </a:solidFill>
              </a:rPr>
              <a:t>endsWith</a:t>
            </a:r>
            <a:r>
              <a:rPr lang="en-US" altLang="zh-CN" sz="2000" dirty="0">
                <a:solidFill>
                  <a:srgbClr val="FC0C59"/>
                </a:solidFill>
              </a:rPr>
              <a:t>(</a:t>
            </a:r>
            <a:r>
              <a:rPr lang="en-US" altLang="zh-CN" sz="2000" dirty="0" err="1">
                <a:solidFill>
                  <a:srgbClr val="FC0C59"/>
                </a:solidFill>
              </a:rPr>
              <a:t>str</a:t>
            </a:r>
            <a:r>
              <a:rPr lang="en-US" altLang="zh-CN" sz="2000" dirty="0">
                <a:solidFill>
                  <a:srgbClr val="FC0C59"/>
                </a:solidFill>
              </a:rPr>
              <a:t>)</a:t>
            </a:r>
            <a:r>
              <a:rPr lang="en-US" altLang="zh-CN" sz="2000" dirty="0"/>
              <a:t> </a:t>
            </a:r>
            <a:r>
              <a:rPr lang="zh-CN" altLang="en-US" sz="1800" dirty="0"/>
              <a:t>表示参数字符串是否在源字符串的尾部</a:t>
            </a:r>
            <a:endParaRPr lang="en-US" altLang="zh-CN" sz="2000" dirty="0"/>
          </a:p>
          <a:p>
            <a:r>
              <a:rPr lang="en-US" altLang="zh-CN" sz="2000" dirty="0">
                <a:solidFill>
                  <a:srgbClr val="FC0C59"/>
                </a:solidFill>
              </a:rPr>
              <a:t>repeat(</a:t>
            </a:r>
            <a:r>
              <a:rPr lang="en-US" altLang="zh-CN" sz="2000" dirty="0" err="1">
                <a:solidFill>
                  <a:srgbClr val="FC0C59"/>
                </a:solidFill>
              </a:rPr>
              <a:t>num</a:t>
            </a:r>
            <a:r>
              <a:rPr lang="en-US" altLang="zh-CN" sz="2000" dirty="0">
                <a:solidFill>
                  <a:srgbClr val="FC0C59"/>
                </a:solidFill>
              </a:rPr>
              <a:t>)</a:t>
            </a:r>
            <a:r>
              <a:rPr lang="en-US" altLang="zh-CN" sz="2000" dirty="0"/>
              <a:t>	</a:t>
            </a:r>
            <a:r>
              <a:rPr lang="zh-CN" altLang="en-US" sz="1800" dirty="0"/>
              <a:t>将原字符串重复</a:t>
            </a:r>
            <a:r>
              <a:rPr lang="en-US" altLang="zh-CN" sz="1800" dirty="0"/>
              <a:t>n</a:t>
            </a:r>
            <a:r>
              <a:rPr lang="zh-CN" altLang="en-US" sz="1800" dirty="0"/>
              <a:t>次并返回</a:t>
            </a:r>
            <a:endParaRPr lang="en-US" altLang="zh-CN" sz="2000" dirty="0"/>
          </a:p>
          <a:p>
            <a:r>
              <a:rPr lang="zh-CN" altLang="en-US" dirty="0"/>
              <a:t>模板字符串</a:t>
            </a:r>
            <a:r>
              <a:rPr lang="en-US" altLang="zh-CN" dirty="0">
                <a:solidFill>
                  <a:srgbClr val="FC0C59"/>
                </a:solidFill>
              </a:rPr>
              <a:t>``</a:t>
            </a:r>
            <a:endParaRPr lang="en-US" altLang="zh-CN" dirty="0">
              <a:solidFill>
                <a:schemeClr val="accent1"/>
              </a:solidFill>
            </a:endParaRPr>
          </a:p>
          <a:p>
            <a:pPr lvl="1"/>
            <a:r>
              <a:rPr lang="zh-CN" altLang="en-US" dirty="0">
                <a:solidFill>
                  <a:schemeClr val="accent1"/>
                </a:solidFill>
              </a:rPr>
              <a:t>增强版的字符串：用</a:t>
            </a:r>
            <a:r>
              <a:rPr lang="zh-CN" altLang="en-US" dirty="0">
                <a:solidFill>
                  <a:srgbClr val="FC0C59"/>
                </a:solidFill>
              </a:rPr>
              <a:t>反引号</a:t>
            </a:r>
            <a:r>
              <a:rPr lang="en-US" altLang="zh-CN" dirty="0">
                <a:solidFill>
                  <a:srgbClr val="FC0C59"/>
                </a:solidFill>
              </a:rPr>
              <a:t>(`)</a:t>
            </a:r>
            <a:r>
              <a:rPr lang="zh-CN" altLang="en-US" dirty="0">
                <a:solidFill>
                  <a:srgbClr val="FC0C59"/>
                </a:solidFill>
              </a:rPr>
              <a:t>作为标识</a:t>
            </a:r>
            <a:endParaRPr lang="en-US" altLang="zh-CN" dirty="0">
              <a:solidFill>
                <a:srgbClr val="FC0C59"/>
              </a:solidFill>
            </a:endParaRPr>
          </a:p>
          <a:p>
            <a:pPr lvl="1"/>
            <a:r>
              <a:rPr lang="zh-CN" altLang="en-US" dirty="0">
                <a:solidFill>
                  <a:schemeClr val="accent1"/>
                </a:solidFill>
              </a:rPr>
              <a:t>模板字符串中所有的</a:t>
            </a:r>
            <a:r>
              <a:rPr lang="zh-CN" altLang="en-US" dirty="0">
                <a:solidFill>
                  <a:srgbClr val="FC0C59"/>
                </a:solidFill>
              </a:rPr>
              <a:t>空格和缩进都会被保留</a:t>
            </a:r>
            <a:endParaRPr lang="en-US" altLang="zh-CN" dirty="0">
              <a:solidFill>
                <a:srgbClr val="FC0C59"/>
              </a:solidFill>
            </a:endParaRPr>
          </a:p>
          <a:p>
            <a:pPr lvl="1"/>
            <a:r>
              <a:rPr lang="zh-CN" altLang="en-US" dirty="0">
                <a:solidFill>
                  <a:schemeClr val="accent1"/>
                </a:solidFill>
              </a:rPr>
              <a:t>在模板字符串中嵌入变量：</a:t>
            </a:r>
            <a:r>
              <a:rPr lang="en-US" altLang="zh-CN" dirty="0">
                <a:solidFill>
                  <a:srgbClr val="FC0C59"/>
                </a:solidFill>
              </a:rPr>
              <a:t>${</a:t>
            </a:r>
            <a:r>
              <a:rPr lang="zh-CN" altLang="en-US" dirty="0">
                <a:solidFill>
                  <a:srgbClr val="FC0C59"/>
                </a:solidFill>
              </a:rPr>
              <a:t>变量名</a:t>
            </a:r>
            <a:r>
              <a:rPr lang="en-US" altLang="zh-CN" dirty="0">
                <a:solidFill>
                  <a:srgbClr val="FC0C59"/>
                </a:solidFill>
              </a:rPr>
              <a:t>},</a:t>
            </a:r>
            <a:r>
              <a:rPr lang="zh-CN" altLang="en-US" dirty="0">
                <a:solidFill>
                  <a:srgbClr val="FC0C59"/>
                </a:solidFill>
              </a:rPr>
              <a:t>可以有多个</a:t>
            </a:r>
            <a:endParaRPr lang="en-US" altLang="zh-CN" dirty="0">
              <a:solidFill>
                <a:srgbClr val="FC0C59"/>
              </a:solidFill>
            </a:endParaRPr>
          </a:p>
          <a:p>
            <a:pPr lvl="1"/>
            <a:r>
              <a:rPr lang="zh-CN" altLang="en-US" dirty="0">
                <a:solidFill>
                  <a:srgbClr val="FC0C59"/>
                </a:solidFill>
              </a:rPr>
              <a:t>模板字符串可以是原始的：</a:t>
            </a:r>
            <a:r>
              <a:rPr lang="en-US" altLang="zh-CN" dirty="0" err="1">
                <a:solidFill>
                  <a:srgbClr val="FC0C59"/>
                </a:solidFill>
              </a:rPr>
              <a:t>String.raw`hello</a:t>
            </a:r>
            <a:r>
              <a:rPr lang="en-US" altLang="zh-CN" dirty="0">
                <a:solidFill>
                  <a:srgbClr val="FC0C59"/>
                </a:solidFill>
              </a:rPr>
              <a:t> world\n`</a:t>
            </a:r>
            <a:endParaRPr lang="zh-CN" altLang="en-US" dirty="0">
              <a:solidFill>
                <a:srgbClr val="FC0C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66159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MAKE IT BETTER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2919177-F413-42C5-BEEE-C77E4D49F469}" type="slidenum">
              <a:rPr lang="zh-CN" altLang="en-US" smtClean="0"/>
              <a:pPr>
                <a:defRPr/>
              </a:pPr>
              <a:t>107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箭头函数</a:t>
            </a:r>
            <a:r>
              <a:rPr lang="en-US" altLang="zh-CN" dirty="0"/>
              <a:t>- </a:t>
            </a:r>
            <a:r>
              <a:rPr lang="zh-CN" altLang="en-US" sz="3600" dirty="0"/>
              <a:t>一个参数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ES6</a:t>
            </a:r>
            <a:r>
              <a:rPr lang="zh-CN" altLang="en-US" dirty="0"/>
              <a:t>允许使用“箭头”（</a:t>
            </a:r>
            <a:r>
              <a:rPr lang="en-US" altLang="zh-CN" dirty="0"/>
              <a:t>=&gt;</a:t>
            </a:r>
            <a:r>
              <a:rPr lang="zh-CN" altLang="en-US" dirty="0"/>
              <a:t>）定义函数</a:t>
            </a:r>
            <a:endParaRPr lang="en-US" altLang="zh-CN" dirty="0"/>
          </a:p>
          <a:p>
            <a:r>
              <a:rPr lang="en-US" altLang="zh-CN" dirty="0" err="1">
                <a:solidFill>
                  <a:srgbClr val="FF0000"/>
                </a:solidFill>
              </a:rPr>
              <a:t>var</a:t>
            </a:r>
            <a:r>
              <a:rPr lang="en-US" altLang="zh-CN" dirty="0">
                <a:solidFill>
                  <a:srgbClr val="FF0000"/>
                </a:solidFill>
              </a:rPr>
              <a:t> f = v =&gt; v; </a:t>
            </a:r>
            <a:r>
              <a:rPr lang="zh-CN" altLang="en-US" dirty="0">
                <a:solidFill>
                  <a:srgbClr val="FF0000"/>
                </a:solidFill>
              </a:rPr>
              <a:t>等同于：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en-US" altLang="zh-CN" dirty="0" err="1">
                <a:solidFill>
                  <a:srgbClr val="FF0000"/>
                </a:solidFill>
              </a:rPr>
              <a:t>var</a:t>
            </a:r>
            <a:r>
              <a:rPr lang="en-US" altLang="zh-CN" dirty="0">
                <a:solidFill>
                  <a:srgbClr val="FF0000"/>
                </a:solidFill>
              </a:rPr>
              <a:t> f = function(v){</a:t>
            </a:r>
          </a:p>
          <a:p>
            <a:pPr marL="0" indent="0">
              <a:buNone/>
            </a:pPr>
            <a:r>
              <a:rPr lang="en-US" altLang="zh-CN" dirty="0">
                <a:solidFill>
                  <a:srgbClr val="FF0000"/>
                </a:solidFill>
              </a:rPr>
              <a:t>    return v;</a:t>
            </a:r>
          </a:p>
          <a:p>
            <a:pPr marL="0" indent="0">
              <a:buNone/>
            </a:pPr>
            <a:r>
              <a:rPr lang="en-US" altLang="zh-CN" dirty="0">
                <a:solidFill>
                  <a:srgbClr val="FF0000"/>
                </a:solidFill>
              </a:rPr>
              <a:t>  }</a:t>
            </a:r>
          </a:p>
        </p:txBody>
      </p:sp>
    </p:spTree>
    <p:extLst>
      <p:ext uri="{BB962C8B-B14F-4D97-AF65-F5344CB8AC3E}">
        <p14:creationId xmlns:p14="http://schemas.microsoft.com/office/powerpoint/2010/main" val="19618389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MAKE IT BETTER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2919177-F413-42C5-BEEE-C77E4D49F469}" type="slidenum">
              <a:rPr lang="zh-CN" altLang="en-US" smtClean="0"/>
              <a:pPr>
                <a:defRPr/>
              </a:pPr>
              <a:t>108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箭头函数</a:t>
            </a:r>
            <a:r>
              <a:rPr lang="en-US" altLang="zh-CN"/>
              <a:t>- </a:t>
            </a:r>
            <a:r>
              <a:rPr lang="zh-CN" altLang="en-US"/>
              <a:t>不需要参数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/>
              <a:t>var</a:t>
            </a:r>
            <a:r>
              <a:rPr lang="en-US" altLang="zh-CN" dirty="0"/>
              <a:t> f = () =&gt; 5;</a:t>
            </a:r>
          </a:p>
          <a:p>
            <a:r>
              <a:rPr lang="zh-CN" altLang="en-US" dirty="0"/>
              <a:t>等同于</a:t>
            </a:r>
            <a:endParaRPr lang="en-US" altLang="zh-CN" dirty="0"/>
          </a:p>
          <a:p>
            <a:r>
              <a:rPr lang="en-US" altLang="zh-CN" dirty="0" err="1"/>
              <a:t>var</a:t>
            </a:r>
            <a:r>
              <a:rPr lang="en-US" altLang="zh-CN" dirty="0"/>
              <a:t> f = function(){ return 5 };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786150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MAKE IT BETTER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2919177-F413-42C5-BEEE-C77E4D49F469}" type="slidenum">
              <a:rPr lang="zh-CN" altLang="en-US" smtClean="0"/>
              <a:pPr>
                <a:defRPr/>
              </a:pPr>
              <a:t>109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箭头函数</a:t>
            </a:r>
            <a:r>
              <a:rPr lang="en-US" altLang="zh-CN"/>
              <a:t>- </a:t>
            </a:r>
            <a:r>
              <a:rPr lang="zh-CN" altLang="en-US"/>
              <a:t>多个参数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 </a:t>
            </a:r>
            <a:r>
              <a:rPr lang="en-US" altLang="zh-CN" dirty="0" err="1"/>
              <a:t>var</a:t>
            </a:r>
            <a:r>
              <a:rPr lang="en-US" altLang="zh-CN" dirty="0"/>
              <a:t> sum = (num1, num2) =&gt; num1 + num2;</a:t>
            </a:r>
          </a:p>
          <a:p>
            <a:pPr marL="0" indent="0">
              <a:buNone/>
            </a:pPr>
            <a:r>
              <a:rPr lang="en-US" altLang="zh-CN" dirty="0"/>
              <a:t> </a:t>
            </a:r>
            <a:r>
              <a:rPr lang="zh-CN" altLang="en-US" dirty="0"/>
              <a:t>等同于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</a:t>
            </a:r>
            <a:r>
              <a:rPr lang="en-US" altLang="zh-CN" dirty="0" err="1"/>
              <a:t>var</a:t>
            </a:r>
            <a:r>
              <a:rPr lang="en-US" altLang="zh-CN" dirty="0"/>
              <a:t> sum = function(num1, num2){</a:t>
            </a:r>
          </a:p>
          <a:p>
            <a:pPr marL="0" indent="0">
              <a:buNone/>
            </a:pPr>
            <a:r>
              <a:rPr lang="en-US" altLang="zh-CN" dirty="0"/>
              <a:t>   return num1 + num2;</a:t>
            </a:r>
          </a:p>
          <a:p>
            <a:pPr marL="0" indent="0">
              <a:buNone/>
            </a:pPr>
            <a:r>
              <a:rPr lang="en-US" altLang="zh-CN" dirty="0"/>
              <a:t> }</a:t>
            </a:r>
          </a:p>
          <a:p>
            <a:pPr marL="0" indent="0">
              <a:buNone/>
            </a:pPr>
            <a:r>
              <a:rPr lang="en-US" altLang="zh-CN" dirty="0"/>
              <a:t>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806821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zh-CN"/>
              <a:t>MAKE IT BETTER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2919177-F413-42C5-BEEE-C77E4D49F469}" type="slidenum">
              <a:rPr lang="zh-CN" altLang="en-US" smtClean="0"/>
              <a:pPr>
                <a:defRPr/>
              </a:pPr>
              <a:t>11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基于</a:t>
            </a:r>
            <a:r>
              <a:rPr lang="en-US" altLang="zh-CN"/>
              <a:t>V8</a:t>
            </a:r>
            <a:r>
              <a:rPr lang="zh-CN" altLang="en-US"/>
              <a:t>的</a:t>
            </a:r>
            <a:r>
              <a:rPr lang="en-US" altLang="zh-CN"/>
              <a:t>Node</a:t>
            </a:r>
            <a:r>
              <a:rPr lang="zh-CN" altLang="en-US"/>
              <a:t>横空出世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圆角矩形 6"/>
          <p:cNvSpPr/>
          <p:nvPr/>
        </p:nvSpPr>
        <p:spPr>
          <a:xfrm>
            <a:off x="5795458" y="2252822"/>
            <a:ext cx="1867988" cy="718457"/>
          </a:xfrm>
          <a:prstGeom prst="roundRect">
            <a:avLst/>
          </a:prstGeom>
          <a:solidFill>
            <a:srgbClr val="E43C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JavaScript</a:t>
            </a:r>
            <a:endParaRPr lang="zh-CN" altLang="en-US" dirty="0"/>
          </a:p>
        </p:txBody>
      </p:sp>
      <p:sp>
        <p:nvSpPr>
          <p:cNvPr id="8" name="圆角矩形 7"/>
          <p:cNvSpPr/>
          <p:nvPr/>
        </p:nvSpPr>
        <p:spPr>
          <a:xfrm>
            <a:off x="5787651" y="3280267"/>
            <a:ext cx="1867988" cy="718457"/>
          </a:xfrm>
          <a:prstGeom prst="roundRect">
            <a:avLst/>
          </a:prstGeom>
          <a:solidFill>
            <a:srgbClr val="E43C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V8</a:t>
            </a:r>
            <a:endParaRPr lang="zh-CN" altLang="en-US" dirty="0"/>
          </a:p>
        </p:txBody>
      </p:sp>
      <p:sp>
        <p:nvSpPr>
          <p:cNvPr id="9" name="圆角矩形 8"/>
          <p:cNvSpPr/>
          <p:nvPr/>
        </p:nvSpPr>
        <p:spPr>
          <a:xfrm>
            <a:off x="4850717" y="5026601"/>
            <a:ext cx="761868" cy="718457"/>
          </a:xfrm>
          <a:prstGeom prst="roundRect">
            <a:avLst/>
          </a:prstGeom>
          <a:solidFill>
            <a:srgbClr val="80BD0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网卡</a:t>
            </a:r>
          </a:p>
        </p:txBody>
      </p:sp>
      <p:sp>
        <p:nvSpPr>
          <p:cNvPr id="10" name="圆角矩形 9"/>
          <p:cNvSpPr/>
          <p:nvPr/>
        </p:nvSpPr>
        <p:spPr>
          <a:xfrm>
            <a:off x="6165646" y="5026601"/>
            <a:ext cx="761868" cy="718457"/>
          </a:xfrm>
          <a:prstGeom prst="roundRect">
            <a:avLst/>
          </a:prstGeom>
          <a:solidFill>
            <a:srgbClr val="80BD0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硬盘</a:t>
            </a:r>
          </a:p>
        </p:txBody>
      </p:sp>
      <p:sp>
        <p:nvSpPr>
          <p:cNvPr id="12" name="圆角矩形 11"/>
          <p:cNvSpPr/>
          <p:nvPr/>
        </p:nvSpPr>
        <p:spPr>
          <a:xfrm>
            <a:off x="4813295" y="4134647"/>
            <a:ext cx="3832315" cy="718457"/>
          </a:xfrm>
          <a:prstGeom prst="roundRect">
            <a:avLst/>
          </a:prstGeom>
          <a:solidFill>
            <a:srgbClr val="80BD0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中间层（</a:t>
            </a:r>
            <a:r>
              <a:rPr lang="en-US" altLang="zh-CN" dirty="0" err="1"/>
              <a:t>libuv</a:t>
            </a:r>
            <a:r>
              <a:rPr lang="zh-CN" altLang="en-US" dirty="0"/>
              <a:t>）</a:t>
            </a:r>
          </a:p>
        </p:txBody>
      </p:sp>
      <p:sp>
        <p:nvSpPr>
          <p:cNvPr id="13" name="圆角矩形 12"/>
          <p:cNvSpPr/>
          <p:nvPr/>
        </p:nvSpPr>
        <p:spPr>
          <a:xfrm>
            <a:off x="7172358" y="4989027"/>
            <a:ext cx="1473252" cy="718457"/>
          </a:xfrm>
          <a:prstGeom prst="roundRect">
            <a:avLst/>
          </a:prstGeom>
          <a:solidFill>
            <a:srgbClr val="80BD0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…</a:t>
            </a:r>
            <a:endParaRPr lang="zh-CN" altLang="en-US" dirty="0"/>
          </a:p>
        </p:txBody>
      </p:sp>
      <p:pic>
        <p:nvPicPr>
          <p:cNvPr id="3074" name="Picture 2" descr="http://dab1nmslvvntp.cloudfront.net/wp-content/uploads/2015/07/1436439824nodejs-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058" y="2971279"/>
            <a:ext cx="2672862" cy="1336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00443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MAKE IT BETTER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2919177-F413-42C5-BEEE-C77E4D49F469}" type="slidenum">
              <a:rPr lang="zh-CN" altLang="en-US" smtClean="0"/>
              <a:pPr>
                <a:defRPr/>
              </a:pPr>
              <a:t>110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箭头函数</a:t>
            </a:r>
            <a:r>
              <a:rPr lang="en-US" altLang="zh-CN" dirty="0"/>
              <a:t>- </a:t>
            </a:r>
            <a:r>
              <a:rPr lang="zh-CN" altLang="en-US" sz="3600" dirty="0"/>
              <a:t>多于一条语句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如果箭头函数代码块部分多于一条语句</a:t>
            </a:r>
            <a:r>
              <a:rPr lang="en-US" altLang="zh-CN" dirty="0"/>
              <a:t>,</a:t>
            </a:r>
            <a:r>
              <a:rPr lang="zh-CN" altLang="en-US" dirty="0"/>
              <a:t>就要使用大括号将它们括起来。</a:t>
            </a:r>
            <a:endParaRPr lang="en-US" altLang="zh-CN" dirty="0"/>
          </a:p>
          <a:p>
            <a:r>
              <a:rPr lang="en-US" altLang="zh-CN" dirty="0" err="1"/>
              <a:t>var</a:t>
            </a:r>
            <a:r>
              <a:rPr lang="en-US" altLang="zh-CN" dirty="0"/>
              <a:t> sum = (num1, num2) =&gt; {</a:t>
            </a:r>
          </a:p>
          <a:p>
            <a:r>
              <a:rPr lang="en-US" altLang="zh-CN" dirty="0"/>
              <a:t>  console.log(‘</a:t>
            </a:r>
            <a:r>
              <a:rPr lang="zh-CN" altLang="en-US" dirty="0"/>
              <a:t>数字：</a:t>
            </a:r>
            <a:r>
              <a:rPr lang="en-US" altLang="zh-CN" dirty="0"/>
              <a:t>’ + num1);</a:t>
            </a:r>
          </a:p>
          <a:p>
            <a:r>
              <a:rPr lang="en-US" altLang="zh-CN" dirty="0"/>
              <a:t>  return num1 + num2;</a:t>
            </a:r>
          </a:p>
          <a:p>
            <a:r>
              <a:rPr lang="en-US" altLang="zh-CN" dirty="0"/>
              <a:t>}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143622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MAKE IT BETTER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2919177-F413-42C5-BEEE-C77E4D49F469}" type="slidenum">
              <a:rPr lang="zh-CN" altLang="en-US" smtClean="0"/>
              <a:pPr>
                <a:defRPr/>
              </a:pPr>
              <a:t>111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箭头函数</a:t>
            </a:r>
            <a:r>
              <a:rPr lang="en-US" altLang="zh-CN"/>
              <a:t>- </a:t>
            </a:r>
            <a:r>
              <a:rPr lang="zh-CN" altLang="en-US" sz="3600"/>
              <a:t>使用场景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[1,2,3].map(function(x){</a:t>
            </a:r>
          </a:p>
          <a:p>
            <a:pPr marL="457200" lvl="1" indent="0">
              <a:buNone/>
            </a:pPr>
            <a:r>
              <a:rPr lang="en-US" altLang="zh-CN" dirty="0"/>
              <a:t>return x * x;</a:t>
            </a:r>
          </a:p>
          <a:p>
            <a:r>
              <a:rPr lang="en-US" altLang="zh-CN" dirty="0"/>
              <a:t>});</a:t>
            </a:r>
          </a:p>
          <a:p>
            <a:r>
              <a:rPr lang="zh-CN" altLang="en-US" dirty="0"/>
              <a:t>箭头函数写法：</a:t>
            </a:r>
            <a:endParaRPr lang="en-US" altLang="zh-CN" dirty="0"/>
          </a:p>
          <a:p>
            <a:r>
              <a:rPr lang="en-US" altLang="zh-CN" dirty="0"/>
              <a:t>[1,2,3].map(x =&gt; x*x);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820976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MAKE IT BETTER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2919177-F413-42C5-BEEE-C77E4D49F469}" type="slidenum">
              <a:rPr lang="zh-CN" altLang="en-US" smtClean="0"/>
              <a:pPr>
                <a:defRPr/>
              </a:pPr>
              <a:t>112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箭头函数</a:t>
            </a:r>
            <a:r>
              <a:rPr lang="en-US" altLang="zh-CN"/>
              <a:t>- </a:t>
            </a:r>
            <a:r>
              <a:rPr lang="zh-CN" altLang="en-US" sz="3600"/>
              <a:t>注意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CN" dirty="0"/>
          </a:p>
          <a:p>
            <a:r>
              <a:rPr lang="zh-CN" altLang="en-US" b="1" dirty="0">
                <a:solidFill>
                  <a:srgbClr val="FC0C59"/>
                </a:solidFill>
              </a:rPr>
              <a:t>函数体内的</a:t>
            </a:r>
            <a:r>
              <a:rPr lang="en-US" altLang="zh-CN" b="1" dirty="0">
                <a:solidFill>
                  <a:srgbClr val="FC0C59"/>
                </a:solidFill>
              </a:rPr>
              <a:t>this</a:t>
            </a:r>
            <a:r>
              <a:rPr lang="zh-CN" altLang="en-US" b="1" dirty="0">
                <a:solidFill>
                  <a:srgbClr val="FC0C59"/>
                </a:solidFill>
              </a:rPr>
              <a:t>对象</a:t>
            </a:r>
            <a:r>
              <a:rPr lang="zh-CN" altLang="en-US" dirty="0">
                <a:solidFill>
                  <a:srgbClr val="FC0C59"/>
                </a:solidFill>
              </a:rPr>
              <a:t>，绑定定义时所在的对象，而不是使用时所在的对象。</a:t>
            </a:r>
            <a:endParaRPr lang="en-US" altLang="zh-CN" dirty="0">
              <a:solidFill>
                <a:srgbClr val="FC0C59"/>
              </a:solidFill>
            </a:endParaRPr>
          </a:p>
          <a:p>
            <a:r>
              <a:rPr lang="zh-CN" altLang="en-US" dirty="0">
                <a:solidFill>
                  <a:srgbClr val="FC0C59"/>
                </a:solidFill>
              </a:rPr>
              <a:t>不可以当作构造函数</a:t>
            </a:r>
            <a:r>
              <a:rPr lang="zh-CN" altLang="en-US" dirty="0"/>
              <a:t>，也就是说，不可以使用</a:t>
            </a:r>
            <a:r>
              <a:rPr lang="en-US" altLang="zh-CN" dirty="0"/>
              <a:t>new</a:t>
            </a:r>
            <a:r>
              <a:rPr lang="zh-CN" altLang="en-US" dirty="0"/>
              <a:t>命令，否则会抛出异常</a:t>
            </a:r>
            <a:endParaRPr lang="en-US" altLang="zh-CN" dirty="0"/>
          </a:p>
          <a:p>
            <a:r>
              <a:rPr lang="zh-CN" altLang="en-US" dirty="0">
                <a:solidFill>
                  <a:srgbClr val="FC0C59"/>
                </a:solidFill>
              </a:rPr>
              <a:t>不可以使用</a:t>
            </a:r>
            <a:r>
              <a:rPr lang="en-US" altLang="zh-CN" dirty="0">
                <a:solidFill>
                  <a:srgbClr val="FC0C59"/>
                </a:solidFill>
              </a:rPr>
              <a:t>arguments</a:t>
            </a:r>
            <a:r>
              <a:rPr lang="zh-CN" altLang="en-US" dirty="0">
                <a:solidFill>
                  <a:srgbClr val="FC0C59"/>
                </a:solidFill>
              </a:rPr>
              <a:t>对象</a:t>
            </a:r>
            <a:r>
              <a:rPr lang="zh-CN" altLang="en-US" dirty="0"/>
              <a:t>，该对象在箭头函数体内不存在</a:t>
            </a:r>
            <a:endParaRPr lang="en-US" altLang="zh-CN" dirty="0"/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1921376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2919177-F413-42C5-BEEE-C77E4D49F469}" type="slidenum">
              <a:rPr lang="zh-CN" altLang="en-US" smtClean="0"/>
              <a:pPr>
                <a:defRPr/>
              </a:pPr>
              <a:t>113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缓冲区处理（二进制数据）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/>
              <a:t>什么是缓冲区</a:t>
            </a:r>
            <a:endParaRPr lang="en-US" altLang="zh-CN"/>
          </a:p>
          <a:p>
            <a:r>
              <a:rPr lang="zh-CN" altLang="en-US"/>
              <a:t>为什么要有缓冲区</a:t>
            </a:r>
            <a:endParaRPr lang="en-US" altLang="zh-CN"/>
          </a:p>
          <a:p>
            <a:r>
              <a:rPr lang="zh-CN" altLang="en-US"/>
              <a:t>缓冲区操作</a:t>
            </a:r>
          </a:p>
        </p:txBody>
      </p:sp>
    </p:spTree>
    <p:extLst>
      <p:ext uri="{BB962C8B-B14F-4D97-AF65-F5344CB8AC3E}">
        <p14:creationId xmlns:p14="http://schemas.microsoft.com/office/powerpoint/2010/main" val="5175679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2919177-F413-42C5-BEEE-C77E4D49F469}" type="slidenum">
              <a:rPr lang="zh-CN" altLang="en-US" smtClean="0"/>
              <a:pPr>
                <a:defRPr/>
              </a:pPr>
              <a:t>114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什么是缓冲区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rgbClr val="FC0C59"/>
                </a:solidFill>
              </a:rPr>
              <a:t>缓冲区就是内存中操作数据的容器</a:t>
            </a:r>
            <a:endParaRPr lang="en-US" altLang="zh-CN" b="1" dirty="0">
              <a:solidFill>
                <a:srgbClr val="FC0C59"/>
              </a:solidFill>
            </a:endParaRPr>
          </a:p>
          <a:p>
            <a:r>
              <a:rPr lang="zh-CN" altLang="en-US" b="1" dirty="0">
                <a:solidFill>
                  <a:srgbClr val="FC0C59"/>
                </a:solidFill>
              </a:rPr>
              <a:t>只是数据容器而已</a:t>
            </a:r>
            <a:endParaRPr lang="en-US" altLang="zh-CN" b="1" dirty="0">
              <a:solidFill>
                <a:srgbClr val="FC0C59"/>
              </a:solidFill>
            </a:endParaRPr>
          </a:p>
          <a:p>
            <a:r>
              <a:rPr lang="zh-CN" altLang="en-US" dirty="0"/>
              <a:t>通过缓冲区可以很方便的操作二进制数据</a:t>
            </a:r>
            <a:endParaRPr lang="en-US" altLang="zh-CN" dirty="0"/>
          </a:p>
          <a:p>
            <a:r>
              <a:rPr lang="zh-CN" altLang="en-US" dirty="0"/>
              <a:t>而在在大文件操作时必须有缓冲区</a:t>
            </a:r>
          </a:p>
        </p:txBody>
      </p:sp>
    </p:spTree>
    <p:extLst>
      <p:ext uri="{BB962C8B-B14F-4D97-AF65-F5344CB8AC3E}">
        <p14:creationId xmlns:p14="http://schemas.microsoft.com/office/powerpoint/2010/main" val="18440916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zh-CN"/>
              <a:t>MAKE IT BETTER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2919177-F413-42C5-BEEE-C77E4D49F469}" type="slidenum">
              <a:rPr lang="zh-CN" altLang="en-US" smtClean="0"/>
              <a:pPr>
                <a:defRPr/>
              </a:pPr>
              <a:t>115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文件操作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/>
              <a:t>学习文件以及目录的读写操作</a:t>
            </a:r>
          </a:p>
        </p:txBody>
      </p:sp>
    </p:spTree>
    <p:extLst>
      <p:ext uri="{BB962C8B-B14F-4D97-AF65-F5344CB8AC3E}">
        <p14:creationId xmlns:p14="http://schemas.microsoft.com/office/powerpoint/2010/main" val="8635289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/>
              <a:t>MAKE IT BETTER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2919177-F413-42C5-BEEE-C77E4D49F469}" type="slidenum">
              <a:rPr lang="zh-CN" altLang="en-US" smtClean="0"/>
              <a:pPr>
                <a:defRPr/>
              </a:pPr>
              <a:t>116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二进制数据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计算机内部，所有信息最终都表示为一个二进制的字符串。</a:t>
            </a:r>
            <a:r>
              <a:rPr lang="zh-CN" altLang="en-US" b="1" dirty="0"/>
              <a:t>每一个二进制位</a:t>
            </a:r>
            <a:r>
              <a:rPr lang="en-US" altLang="zh-CN" b="1" dirty="0"/>
              <a:t>(bit)</a:t>
            </a:r>
            <a:r>
              <a:rPr lang="zh-CN" altLang="en-US" b="1" dirty="0"/>
              <a:t>就是 </a:t>
            </a:r>
            <a:r>
              <a:rPr lang="en-US" altLang="zh-CN" b="1" dirty="0"/>
              <a:t>0 </a:t>
            </a:r>
            <a:r>
              <a:rPr lang="zh-CN" altLang="en-US" b="1" dirty="0"/>
              <a:t>和 </a:t>
            </a:r>
            <a:r>
              <a:rPr lang="en-US" altLang="zh-CN" b="1" dirty="0"/>
              <a:t>1 </a:t>
            </a:r>
            <a:r>
              <a:rPr lang="zh-CN" altLang="en-US" b="1" dirty="0"/>
              <a:t>两种状态</a:t>
            </a:r>
            <a:endParaRPr lang="en-US" altLang="zh-CN" b="1" dirty="0"/>
          </a:p>
          <a:p>
            <a:r>
              <a:rPr lang="zh-CN" altLang="en-US" dirty="0"/>
              <a:t>八个二进制位就可以组合出</a:t>
            </a:r>
            <a:r>
              <a:rPr lang="en-US" altLang="zh-CN" dirty="0"/>
              <a:t> </a:t>
            </a:r>
            <a:r>
              <a:rPr lang="en-US" altLang="zh-CN" dirty="0">
                <a:solidFill>
                  <a:srgbClr val="FC0C59"/>
                </a:solidFill>
              </a:rPr>
              <a:t>256 </a:t>
            </a:r>
            <a:r>
              <a:rPr lang="zh-CN" altLang="en-US" dirty="0">
                <a:solidFill>
                  <a:srgbClr val="FC0C59"/>
                </a:solidFill>
              </a:rPr>
              <a:t>种状态</a:t>
            </a:r>
            <a:r>
              <a:rPr lang="zh-CN" altLang="en-US" dirty="0"/>
              <a:t>，这被称为一个字节。</a:t>
            </a:r>
            <a:endParaRPr lang="en-US" altLang="zh-CN" dirty="0"/>
          </a:p>
          <a:p>
            <a:r>
              <a:rPr lang="zh-CN" altLang="en-US" dirty="0"/>
              <a:t>也就是说：一个字节一共可以用来表示</a:t>
            </a:r>
            <a:r>
              <a:rPr lang="en-US" altLang="zh-CN" dirty="0"/>
              <a:t> 256 </a:t>
            </a:r>
            <a:r>
              <a:rPr lang="zh-CN" altLang="en-US" dirty="0"/>
              <a:t>种不同的状态，每一个状态对应一个符号</a:t>
            </a:r>
            <a:r>
              <a:rPr lang="en-US" altLang="zh-CN" dirty="0"/>
              <a:t>,</a:t>
            </a:r>
            <a:r>
              <a:rPr lang="zh-CN" altLang="en-US" dirty="0"/>
              <a:t>就是</a:t>
            </a:r>
            <a:r>
              <a:rPr lang="en-US" altLang="zh-CN" dirty="0"/>
              <a:t> 256 </a:t>
            </a:r>
            <a:r>
              <a:rPr lang="zh-CN" altLang="en-US" dirty="0"/>
              <a:t>个符号，从</a:t>
            </a:r>
            <a:r>
              <a:rPr lang="en-US" altLang="zh-CN" dirty="0"/>
              <a:t>	00000000 </a:t>
            </a:r>
            <a:r>
              <a:rPr lang="zh-CN" altLang="en-US" dirty="0"/>
              <a:t>到 </a:t>
            </a:r>
            <a:r>
              <a:rPr lang="en-US" altLang="zh-CN" dirty="0"/>
              <a:t>11111111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9276" y="5143500"/>
            <a:ext cx="2517946" cy="1195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9446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MAKE IT BETTER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2919177-F413-42C5-BEEE-C77E4D49F469}" type="slidenum">
              <a:rPr lang="zh-CN" altLang="en-US" smtClean="0"/>
              <a:pPr>
                <a:defRPr/>
              </a:pPr>
              <a:t>117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从二进制到文本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计算机由许多</a:t>
            </a:r>
            <a:r>
              <a:rPr lang="en-US" altLang="zh-CN" dirty="0"/>
              <a:t>0</a:t>
            </a:r>
            <a:r>
              <a:rPr lang="zh-CN" altLang="en-US" dirty="0"/>
              <a:t>和</a:t>
            </a:r>
            <a:r>
              <a:rPr lang="en-US" altLang="zh-CN" dirty="0"/>
              <a:t>1</a:t>
            </a:r>
            <a:r>
              <a:rPr lang="zh-CN" altLang="en-US" dirty="0"/>
              <a:t>构成</a:t>
            </a:r>
            <a:endParaRPr lang="en-US" altLang="zh-CN" dirty="0"/>
          </a:p>
          <a:p>
            <a:r>
              <a:rPr lang="zh-CN" altLang="en-US" dirty="0"/>
              <a:t>但是人类不是这样</a:t>
            </a:r>
            <a:endParaRPr lang="en-US" altLang="zh-CN" dirty="0"/>
          </a:p>
          <a:p>
            <a:r>
              <a:rPr lang="zh-CN" altLang="en-US" dirty="0"/>
              <a:t>有很多编码系统用于将二进制数据转换成文本</a:t>
            </a:r>
            <a:endParaRPr lang="en-US" altLang="zh-CN" dirty="0"/>
          </a:p>
          <a:p>
            <a:r>
              <a:rPr lang="en-US" altLang="zh-CN" dirty="0"/>
              <a:t>ASCII</a:t>
            </a:r>
            <a:r>
              <a:rPr lang="zh-CN" altLang="en-US" dirty="0"/>
              <a:t>就是其中一种</a:t>
            </a:r>
            <a:endParaRPr lang="en-US" altLang="zh-CN" dirty="0"/>
          </a:p>
          <a:p>
            <a:r>
              <a:rPr lang="zh-CN" altLang="en-US" dirty="0"/>
              <a:t>它是以英文字母为基础并且提供了用来对英语中常用的字母、数字和标点符号编码的一种方法。</a:t>
            </a:r>
          </a:p>
        </p:txBody>
      </p:sp>
    </p:spTree>
    <p:extLst>
      <p:ext uri="{BB962C8B-B14F-4D97-AF65-F5344CB8AC3E}">
        <p14:creationId xmlns:p14="http://schemas.microsoft.com/office/powerpoint/2010/main" val="40300451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zh-CN"/>
              <a:t>MAKE IT BETTER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2919177-F413-42C5-BEEE-C77E4D49F469}" type="slidenum">
              <a:rPr lang="zh-CN" altLang="en-US" smtClean="0"/>
              <a:pPr>
                <a:defRPr/>
              </a:pPr>
              <a:t>118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文件操作相关模块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path		</a:t>
            </a:r>
            <a:r>
              <a:rPr lang="zh-CN" altLang="en-US" dirty="0"/>
              <a:t>路径字符串操作</a:t>
            </a:r>
            <a:endParaRPr lang="en-US" altLang="zh-CN" dirty="0"/>
          </a:p>
          <a:p>
            <a:r>
              <a:rPr lang="en-US" altLang="zh-CN" dirty="0"/>
              <a:t>fs			</a:t>
            </a:r>
            <a:r>
              <a:rPr lang="zh-CN" altLang="en-US" dirty="0"/>
              <a:t>文件操作</a:t>
            </a:r>
            <a:endParaRPr lang="en-US" altLang="zh-CN" dirty="0"/>
          </a:p>
          <a:p>
            <a:r>
              <a:rPr lang="en-US" altLang="zh-CN" dirty="0" err="1"/>
              <a:t>readline</a:t>
            </a:r>
            <a:r>
              <a:rPr lang="en-US" altLang="zh-CN" dirty="0"/>
              <a:t>		</a:t>
            </a:r>
            <a:r>
              <a:rPr lang="zh-CN" altLang="en-US" dirty="0"/>
              <a:t>按行读取文本文件</a:t>
            </a:r>
            <a:endParaRPr lang="en-US" altLang="zh-CN" dirty="0"/>
          </a:p>
          <a:p>
            <a:r>
              <a:rPr lang="zh-CN" altLang="en-US" dirty="0"/>
              <a:t>第三方模块：</a:t>
            </a:r>
            <a:r>
              <a:rPr lang="en-US" altLang="zh-CN" dirty="0"/>
              <a:t>fs-extra</a:t>
            </a:r>
          </a:p>
          <a:p>
            <a:pPr lvl="1"/>
            <a:r>
              <a:rPr lang="en-US" altLang="zh-CN" dirty="0">
                <a:hlinkClick r:id="rId2"/>
              </a:rPr>
              <a:t>https://www.npmjs.com/package/fs-extra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7005281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zh-CN"/>
              <a:t>MAKE IT BETTER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2919177-F413-42C5-BEEE-C77E4D49F469}" type="slidenum">
              <a:rPr lang="zh-CN" altLang="en-US" smtClean="0"/>
              <a:pPr>
                <a:defRPr/>
              </a:pPr>
              <a:t>119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path</a:t>
            </a:r>
            <a:r>
              <a:rPr lang="zh-CN" altLang="en-US"/>
              <a:t>模块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path</a:t>
            </a:r>
            <a:r>
              <a:rPr lang="zh-CN" altLang="en-US" dirty="0"/>
              <a:t>：处理路径相关字符串</a:t>
            </a:r>
            <a:endParaRPr lang="en-US" altLang="zh-CN" dirty="0"/>
          </a:p>
          <a:p>
            <a:pPr lvl="1"/>
            <a:r>
              <a:rPr lang="en-US" altLang="zh-CN" dirty="0" err="1"/>
              <a:t>basename</a:t>
            </a:r>
            <a:r>
              <a:rPr lang="en-US" altLang="zh-CN" dirty="0"/>
              <a:t>(p[,</a:t>
            </a:r>
            <a:r>
              <a:rPr lang="en-US" altLang="zh-CN" dirty="0" err="1"/>
              <a:t>ext</a:t>
            </a:r>
            <a:r>
              <a:rPr lang="en-US" altLang="zh-CN" dirty="0"/>
              <a:t>]) </a:t>
            </a:r>
            <a:r>
              <a:rPr lang="zh-CN" altLang="en-US" dirty="0"/>
              <a:t>注意第二个参数用法  获取文件名</a:t>
            </a:r>
            <a:endParaRPr lang="en-US" altLang="zh-CN" dirty="0"/>
          </a:p>
          <a:p>
            <a:pPr lvl="1"/>
            <a:r>
              <a:rPr lang="en-US" altLang="zh-CN" dirty="0" err="1"/>
              <a:t>dirname</a:t>
            </a:r>
            <a:r>
              <a:rPr lang="en-US" altLang="zh-CN" dirty="0"/>
              <a:t>(p)	</a:t>
            </a:r>
            <a:r>
              <a:rPr lang="zh-CN" altLang="en-US" dirty="0"/>
              <a:t>获取文件目录</a:t>
            </a:r>
            <a:endParaRPr lang="en-US" altLang="zh-CN" dirty="0"/>
          </a:p>
          <a:p>
            <a:pPr lvl="1"/>
            <a:r>
              <a:rPr lang="en-US" altLang="zh-CN" dirty="0" err="1"/>
              <a:t>extname</a:t>
            </a:r>
            <a:r>
              <a:rPr lang="en-US" altLang="zh-CN" dirty="0"/>
              <a:t>(p)	</a:t>
            </a:r>
            <a:r>
              <a:rPr lang="zh-CN" altLang="en-US" dirty="0"/>
              <a:t>获取文件扩展名</a:t>
            </a:r>
            <a:endParaRPr lang="en-US" altLang="zh-CN" dirty="0"/>
          </a:p>
          <a:p>
            <a:pPr lvl="1"/>
            <a:r>
              <a:rPr lang="en-US" altLang="zh-CN" dirty="0"/>
              <a:t>format(</a:t>
            </a:r>
            <a:r>
              <a:rPr lang="en-US" altLang="zh-CN" dirty="0" err="1"/>
              <a:t>pathObject</a:t>
            </a:r>
            <a:r>
              <a:rPr lang="en-US" altLang="zh-CN" dirty="0"/>
              <a:t>) </a:t>
            </a:r>
            <a:r>
              <a:rPr lang="zh-CN" altLang="en-US" dirty="0"/>
              <a:t>和 </a:t>
            </a:r>
            <a:r>
              <a:rPr lang="en-US" altLang="zh-CN" dirty="0"/>
              <a:t>parse(</a:t>
            </a:r>
            <a:r>
              <a:rPr lang="en-US" altLang="zh-CN" dirty="0" err="1"/>
              <a:t>pathString</a:t>
            </a:r>
            <a:r>
              <a:rPr lang="en-US" altLang="zh-CN" dirty="0"/>
              <a:t>)</a:t>
            </a:r>
          </a:p>
          <a:p>
            <a:pPr lvl="1"/>
            <a:r>
              <a:rPr lang="en-US" altLang="zh-CN" dirty="0" err="1"/>
              <a:t>isAbsolute</a:t>
            </a:r>
            <a:r>
              <a:rPr lang="en-US" altLang="zh-CN" dirty="0"/>
              <a:t>(path)	</a:t>
            </a:r>
            <a:r>
              <a:rPr lang="zh-CN" altLang="en-US" dirty="0"/>
              <a:t>判断是否是绝对路径</a:t>
            </a:r>
            <a:endParaRPr lang="en-US" altLang="zh-CN" dirty="0"/>
          </a:p>
          <a:p>
            <a:pPr lvl="1"/>
            <a:r>
              <a:rPr lang="en-US" altLang="zh-CN" dirty="0">
                <a:solidFill>
                  <a:srgbClr val="0070C0"/>
                </a:solidFill>
              </a:rPr>
              <a:t>join</a:t>
            </a:r>
            <a:r>
              <a:rPr lang="en-US" altLang="zh-CN" dirty="0"/>
              <a:t>([path1][,path2][,...])	</a:t>
            </a:r>
            <a:r>
              <a:rPr lang="zh-CN" altLang="en-US" dirty="0"/>
              <a:t>拼接路径字符串</a:t>
            </a:r>
            <a:endParaRPr lang="en-US" altLang="zh-CN" dirty="0"/>
          </a:p>
          <a:p>
            <a:pPr lvl="1"/>
            <a:r>
              <a:rPr lang="en-US" altLang="zh-CN" dirty="0"/>
              <a:t>normalize(p)	</a:t>
            </a:r>
            <a:r>
              <a:rPr lang="zh-CN" altLang="en-US" dirty="0"/>
              <a:t>将非标准路径转换为标准路径</a:t>
            </a:r>
            <a:endParaRPr lang="en-US" altLang="zh-CN" dirty="0"/>
          </a:p>
          <a:p>
            <a:pPr lvl="1"/>
            <a:r>
              <a:rPr lang="en-US" altLang="zh-CN" dirty="0" err="1"/>
              <a:t>sep</a:t>
            </a:r>
            <a:r>
              <a:rPr lang="en-US" altLang="zh-CN" dirty="0"/>
              <a:t>	</a:t>
            </a:r>
            <a:r>
              <a:rPr lang="zh-CN" altLang="en-US" dirty="0"/>
              <a:t>获取操作系统的文件路径分隔符</a:t>
            </a:r>
            <a:endParaRPr lang="en-US" altLang="zh-CN" dirty="0"/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5468977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2919177-F413-42C5-BEEE-C77E4D49F469}" type="slidenum">
              <a:rPr lang="zh-CN" altLang="en-US" smtClean="0"/>
              <a:pPr>
                <a:defRPr/>
              </a:pPr>
              <a:t>12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什么是</a:t>
            </a:r>
            <a:r>
              <a:rPr lang="en-US" altLang="zh-CN"/>
              <a:t>Node.js</a:t>
            </a:r>
            <a:r>
              <a:rPr lang="zh-CN" altLang="en-US"/>
              <a:t>？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Node.js</a:t>
            </a:r>
            <a:r>
              <a:rPr lang="zh-CN" altLang="en-US" dirty="0"/>
              <a:t>是一个在浏览器之外</a:t>
            </a:r>
            <a:r>
              <a:rPr lang="zh-CN" altLang="en-US" dirty="0">
                <a:solidFill>
                  <a:srgbClr val="FC0C59"/>
                </a:solidFill>
              </a:rPr>
              <a:t>可以解析和执行</a:t>
            </a:r>
            <a:r>
              <a:rPr lang="en-US" altLang="zh-CN" dirty="0">
                <a:solidFill>
                  <a:srgbClr val="FC0C59"/>
                </a:solidFill>
              </a:rPr>
              <a:t>JavaScript</a:t>
            </a:r>
            <a:r>
              <a:rPr lang="zh-CN" altLang="en-US" dirty="0">
                <a:solidFill>
                  <a:srgbClr val="FC0C59"/>
                </a:solidFill>
              </a:rPr>
              <a:t>代码的运行时环境，或者说是一个运行时</a:t>
            </a:r>
            <a:r>
              <a:rPr lang="zh-CN" altLang="en-US" dirty="0" smtClean="0">
                <a:solidFill>
                  <a:srgbClr val="FC0C59"/>
                </a:solidFill>
              </a:rPr>
              <a:t>平台</a:t>
            </a:r>
            <a:endParaRPr lang="en-US" altLang="zh-CN" dirty="0" smtClean="0">
              <a:solidFill>
                <a:srgbClr val="FC0C59"/>
              </a:solidFill>
            </a:endParaRPr>
          </a:p>
          <a:p>
            <a:r>
              <a:rPr lang="en-US" altLang="zh-CN" dirty="0" smtClean="0"/>
              <a:t>Node.js</a:t>
            </a:r>
            <a:r>
              <a:rPr lang="zh-CN" altLang="en-US" dirty="0"/>
              <a:t>的特性</a:t>
            </a:r>
            <a:r>
              <a:rPr lang="zh-CN" altLang="en-US" dirty="0" smtClean="0"/>
              <a:t>：</a:t>
            </a:r>
            <a:r>
              <a:rPr lang="zh-CN" altLang="en-US" b="1" dirty="0" smtClean="0">
                <a:solidFill>
                  <a:srgbClr val="FC0C59"/>
                </a:solidFill>
              </a:rPr>
              <a:t>无阻塞</a:t>
            </a:r>
            <a:r>
              <a:rPr lang="en-US" altLang="zh-CN" b="1" dirty="0" smtClean="0">
                <a:solidFill>
                  <a:srgbClr val="FC0C59"/>
                </a:solidFill>
              </a:rPr>
              <a:t>IO</a:t>
            </a:r>
            <a:r>
              <a:rPr lang="zh-CN" altLang="en-US" b="1" dirty="0" smtClean="0">
                <a:solidFill>
                  <a:srgbClr val="FC0C59"/>
                </a:solidFill>
              </a:rPr>
              <a:t>模型</a:t>
            </a:r>
            <a:r>
              <a:rPr lang="zh-CN" altLang="en-US" dirty="0" smtClean="0"/>
              <a:t>、</a:t>
            </a:r>
            <a:r>
              <a:rPr lang="zh-CN" altLang="en-US" b="1" dirty="0" smtClean="0">
                <a:solidFill>
                  <a:srgbClr val="FC0C59"/>
                </a:solidFill>
              </a:rPr>
              <a:t>事件驱动</a:t>
            </a:r>
            <a:endParaRPr lang="en-US" altLang="zh-CN" b="1" dirty="0" smtClean="0">
              <a:solidFill>
                <a:srgbClr val="FC0C59"/>
              </a:solidFill>
            </a:endParaRPr>
          </a:p>
          <a:p>
            <a:r>
              <a:rPr lang="en-US" altLang="zh-CN" dirty="0" smtClean="0"/>
              <a:t>Node.js</a:t>
            </a:r>
            <a:r>
              <a:rPr lang="zh-CN" altLang="en-US" dirty="0" smtClean="0"/>
              <a:t>通常用来构建提供实时服务的应用程序。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973690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2919177-F413-42C5-BEEE-C77E4D49F469}" type="slidenum">
              <a:rPr lang="zh-CN" altLang="en-US" smtClean="0"/>
              <a:pPr>
                <a:defRPr/>
              </a:pPr>
              <a:t>120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同步和异步文件系统调用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1800" dirty="0"/>
              <a:t>fs</a:t>
            </a:r>
            <a:r>
              <a:rPr lang="zh-CN" altLang="en-US" sz="1800" dirty="0"/>
              <a:t>模块对文件的几乎所有操作都有同步和异步两种形式</a:t>
            </a:r>
            <a:endParaRPr lang="en-US" altLang="zh-CN" sz="1800" dirty="0"/>
          </a:p>
          <a:p>
            <a:r>
              <a:rPr lang="zh-CN" altLang="en-US" sz="1800" dirty="0"/>
              <a:t>例如：</a:t>
            </a:r>
            <a:r>
              <a:rPr lang="en-US" altLang="zh-CN" sz="1800" dirty="0" err="1"/>
              <a:t>readFile</a:t>
            </a:r>
            <a:r>
              <a:rPr lang="en-US" altLang="zh-CN" sz="1800" dirty="0"/>
              <a:t>()</a:t>
            </a:r>
            <a:r>
              <a:rPr lang="zh-CN" altLang="en-US" sz="1800" dirty="0"/>
              <a:t>和</a:t>
            </a:r>
            <a:r>
              <a:rPr lang="en-US" altLang="zh-CN" sz="1800" dirty="0" err="1"/>
              <a:t>readFileSync</a:t>
            </a:r>
            <a:r>
              <a:rPr lang="en-US" altLang="zh-CN" sz="1800" dirty="0"/>
              <a:t>()</a:t>
            </a:r>
          </a:p>
          <a:p>
            <a:r>
              <a:rPr lang="zh-CN" altLang="en-US" sz="1800" dirty="0"/>
              <a:t>同步文件系统调用</a:t>
            </a:r>
            <a:endParaRPr lang="en-US" altLang="zh-CN" sz="1800" dirty="0"/>
          </a:p>
          <a:p>
            <a:r>
              <a:rPr lang="zh-CN" altLang="en-US" sz="1800" dirty="0"/>
              <a:t>异步文件系统调用</a:t>
            </a:r>
            <a:endParaRPr lang="en-US" altLang="zh-CN" sz="1800" dirty="0"/>
          </a:p>
          <a:p>
            <a:r>
              <a:rPr lang="zh-CN" altLang="en-US" sz="1800" dirty="0"/>
              <a:t>同步与异步文件系统调用的区别</a:t>
            </a:r>
            <a:endParaRPr lang="en-US" altLang="zh-CN" sz="1800" dirty="0"/>
          </a:p>
          <a:p>
            <a:pPr lvl="1"/>
            <a:r>
              <a:rPr lang="zh-CN" altLang="en-US" sz="1600" dirty="0"/>
              <a:t>异步调用需要回调函数作为额外的参数，通常包含一个错误作为回调函数的第一个参数</a:t>
            </a:r>
            <a:endParaRPr lang="en-US" altLang="zh-CN" sz="1600" dirty="0"/>
          </a:p>
          <a:p>
            <a:pPr lvl="1"/>
            <a:r>
              <a:rPr lang="zh-CN" altLang="en-US" sz="1600" dirty="0"/>
              <a:t>异步调用通过判断第一个</a:t>
            </a:r>
            <a:r>
              <a:rPr lang="en-US" altLang="zh-CN" sz="1600" dirty="0"/>
              <a:t>err</a:t>
            </a:r>
            <a:r>
              <a:rPr lang="zh-CN" altLang="en-US" sz="1600" dirty="0"/>
              <a:t>对象处理异常，同步必须使用</a:t>
            </a:r>
            <a:r>
              <a:rPr lang="en-US" altLang="zh-CN" sz="1600" dirty="0"/>
              <a:t>try/catch</a:t>
            </a:r>
          </a:p>
          <a:p>
            <a:pPr lvl="1"/>
            <a:r>
              <a:rPr lang="zh-CN" altLang="en-US" sz="1600" dirty="0"/>
              <a:t>同步调用立即执行，会阻塞当前线程</a:t>
            </a:r>
            <a:endParaRPr lang="en-US" altLang="zh-CN" sz="1600" dirty="0"/>
          </a:p>
          <a:p>
            <a:pPr lvl="1"/>
            <a:r>
              <a:rPr lang="zh-CN" altLang="en-US" sz="1600" dirty="0"/>
              <a:t>异步调用会进入事件队列，不阻塞后续代码的继续执行，实际的调用直到它被事件循环线程提取出才会执行</a:t>
            </a:r>
          </a:p>
        </p:txBody>
      </p:sp>
    </p:spTree>
    <p:extLst>
      <p:ext uri="{BB962C8B-B14F-4D97-AF65-F5344CB8AC3E}">
        <p14:creationId xmlns:p14="http://schemas.microsoft.com/office/powerpoint/2010/main" val="23407263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MAKE IT BETTER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2919177-F413-42C5-BEEE-C77E4D49F469}" type="slidenum">
              <a:rPr lang="zh-CN" altLang="en-US" smtClean="0"/>
              <a:pPr>
                <a:defRPr/>
              </a:pPr>
              <a:t>121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文件写入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3200" dirty="0"/>
              <a:t>异步文件写入 </a:t>
            </a:r>
            <a:r>
              <a:rPr lang="en-US" altLang="zh-CN" dirty="0" err="1">
                <a:solidFill>
                  <a:srgbClr val="FC0C59"/>
                </a:solidFill>
              </a:rPr>
              <a:t>fs.writeFile</a:t>
            </a:r>
            <a:r>
              <a:rPr lang="en-US" altLang="zh-CN" dirty="0">
                <a:solidFill>
                  <a:srgbClr val="FC0C59"/>
                </a:solidFill>
              </a:rPr>
              <a:t>(</a:t>
            </a:r>
            <a:r>
              <a:rPr lang="en-US" altLang="zh-CN" dirty="0" err="1">
                <a:solidFill>
                  <a:srgbClr val="FC0C59"/>
                </a:solidFill>
              </a:rPr>
              <a:t>file,data</a:t>
            </a:r>
            <a:r>
              <a:rPr lang="en-US" altLang="zh-CN" dirty="0">
                <a:solidFill>
                  <a:srgbClr val="FC0C59"/>
                </a:solidFill>
              </a:rPr>
              <a:t>[,option],callback(err))</a:t>
            </a:r>
            <a:endParaRPr lang="en-US" altLang="zh-CN" sz="2800" dirty="0">
              <a:solidFill>
                <a:srgbClr val="FC0C59"/>
              </a:solidFill>
            </a:endParaRPr>
          </a:p>
          <a:p>
            <a:r>
              <a:rPr lang="zh-CN" altLang="en-US" sz="3200" dirty="0"/>
              <a:t>同步文件写入</a:t>
            </a:r>
            <a:endParaRPr lang="en-US" altLang="zh-CN" sz="3200" dirty="0"/>
          </a:p>
          <a:p>
            <a:pPr marL="457200" lvl="1" indent="0">
              <a:buNone/>
            </a:pPr>
            <a:r>
              <a:rPr lang="en-US" altLang="zh-CN" sz="2400" dirty="0" err="1">
                <a:solidFill>
                  <a:srgbClr val="FC0C59"/>
                </a:solidFill>
              </a:rPr>
              <a:t>fs.writeFileSync</a:t>
            </a:r>
            <a:r>
              <a:rPr lang="en-US" altLang="zh-CN" sz="2400" dirty="0">
                <a:solidFill>
                  <a:srgbClr val="FC0C59"/>
                </a:solidFill>
              </a:rPr>
              <a:t>(</a:t>
            </a:r>
            <a:r>
              <a:rPr lang="en-US" altLang="zh-CN" sz="2400" dirty="0" err="1">
                <a:solidFill>
                  <a:srgbClr val="FC0C59"/>
                </a:solidFill>
              </a:rPr>
              <a:t>file,data</a:t>
            </a:r>
            <a:r>
              <a:rPr lang="en-US" altLang="zh-CN" sz="2400" dirty="0">
                <a:solidFill>
                  <a:srgbClr val="FC0C59"/>
                </a:solidFill>
              </a:rPr>
              <a:t>,[,option])</a:t>
            </a:r>
          </a:p>
        </p:txBody>
      </p:sp>
    </p:spTree>
    <p:extLst>
      <p:ext uri="{BB962C8B-B14F-4D97-AF65-F5344CB8AC3E}">
        <p14:creationId xmlns:p14="http://schemas.microsoft.com/office/powerpoint/2010/main" val="31629498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MAKE IT BETTER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2919177-F413-42C5-BEEE-C77E4D49F469}" type="slidenum">
              <a:rPr lang="zh-CN" altLang="en-US" smtClean="0"/>
              <a:pPr>
                <a:defRPr/>
              </a:pPr>
              <a:t>122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向文件中追加内容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3200" dirty="0"/>
              <a:t>异步追加</a:t>
            </a:r>
            <a:endParaRPr lang="en-US" altLang="zh-CN" sz="3200" dirty="0"/>
          </a:p>
          <a:p>
            <a:pPr marL="457200" lvl="1" indent="0">
              <a:buNone/>
            </a:pPr>
            <a:r>
              <a:rPr lang="en-US" altLang="zh-CN" sz="2800" dirty="0" err="1">
                <a:solidFill>
                  <a:srgbClr val="FC0C59"/>
                </a:solidFill>
              </a:rPr>
              <a:t>fs.appendFile</a:t>
            </a:r>
            <a:r>
              <a:rPr lang="en-US" altLang="zh-CN" sz="2800" dirty="0">
                <a:solidFill>
                  <a:srgbClr val="FC0C59"/>
                </a:solidFill>
              </a:rPr>
              <a:t>(</a:t>
            </a:r>
            <a:r>
              <a:rPr lang="en-US" altLang="zh-CN" sz="2800" dirty="0" err="1">
                <a:solidFill>
                  <a:srgbClr val="FC0C59"/>
                </a:solidFill>
              </a:rPr>
              <a:t>file,data</a:t>
            </a:r>
            <a:r>
              <a:rPr lang="en-US" altLang="zh-CN" sz="2800" dirty="0">
                <a:solidFill>
                  <a:srgbClr val="FC0C59"/>
                </a:solidFill>
              </a:rPr>
              <a:t>[,options],callback(err))</a:t>
            </a:r>
          </a:p>
          <a:p>
            <a:pPr marL="514350" indent="-457200"/>
            <a:r>
              <a:rPr lang="zh-CN" altLang="en-US" sz="3200" dirty="0"/>
              <a:t>同步追加</a:t>
            </a:r>
            <a:endParaRPr lang="en-US" altLang="zh-CN" sz="3200" dirty="0"/>
          </a:p>
          <a:p>
            <a:pPr marL="457200" lvl="1" indent="0">
              <a:buNone/>
            </a:pPr>
            <a:r>
              <a:rPr lang="en-US" altLang="zh-CN" sz="2800" dirty="0" err="1">
                <a:solidFill>
                  <a:srgbClr val="FC0C59"/>
                </a:solidFill>
              </a:rPr>
              <a:t>fs.appendFileSync</a:t>
            </a:r>
            <a:r>
              <a:rPr lang="en-US" altLang="zh-CN" sz="2800" dirty="0">
                <a:solidFill>
                  <a:srgbClr val="FC0C59"/>
                </a:solidFill>
              </a:rPr>
              <a:t>(</a:t>
            </a:r>
            <a:r>
              <a:rPr lang="en-US" altLang="zh-CN" sz="2800" dirty="0" err="1">
                <a:solidFill>
                  <a:srgbClr val="FC0C59"/>
                </a:solidFill>
              </a:rPr>
              <a:t>file,data</a:t>
            </a:r>
            <a:r>
              <a:rPr lang="en-US" altLang="zh-CN" sz="2800" dirty="0">
                <a:solidFill>
                  <a:srgbClr val="FC0C59"/>
                </a:solidFill>
              </a:rPr>
              <a:t>[,options])</a:t>
            </a:r>
            <a:endParaRPr lang="zh-CN" altLang="en-US" sz="2800" dirty="0">
              <a:solidFill>
                <a:srgbClr val="FC0C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06340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MAKE IT BETTER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2919177-F413-42C5-BEEE-C77E4D49F469}" type="slidenum">
              <a:rPr lang="zh-CN" altLang="en-US" smtClean="0"/>
              <a:pPr>
                <a:defRPr/>
              </a:pPr>
              <a:t>123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文件读取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800"/>
              <a:t>异步文件读取</a:t>
            </a:r>
            <a:endParaRPr lang="en-US" altLang="zh-CN" sz="2800"/>
          </a:p>
          <a:p>
            <a:pPr marL="457200" lvl="1" indent="0">
              <a:buNone/>
            </a:pPr>
            <a:r>
              <a:rPr lang="en-US" altLang="zh-CN" sz="2800"/>
              <a:t>fs.readFile(file[,options],callback(err,data))</a:t>
            </a:r>
          </a:p>
          <a:p>
            <a:pPr marL="514350" indent="-457200"/>
            <a:r>
              <a:rPr lang="zh-CN" altLang="en-US" sz="2800"/>
              <a:t>同步文件读取</a:t>
            </a:r>
            <a:endParaRPr lang="en-US" altLang="zh-CN" sz="2800"/>
          </a:p>
          <a:p>
            <a:pPr marL="57150" indent="0">
              <a:buNone/>
            </a:pPr>
            <a:r>
              <a:rPr lang="en-US" altLang="zh-CN"/>
              <a:t>  fs.readFileSync(file,[,option])</a:t>
            </a:r>
            <a:endParaRPr lang="en-US" altLang="zh-CN" sz="2800"/>
          </a:p>
          <a:p>
            <a:pPr marL="457200" lvl="1" indent="0">
              <a:buNone/>
            </a:pPr>
            <a:endParaRPr lang="zh-CN" altLang="en-US" sz="2800"/>
          </a:p>
        </p:txBody>
      </p:sp>
    </p:spTree>
    <p:extLst>
      <p:ext uri="{BB962C8B-B14F-4D97-AF65-F5344CB8AC3E}">
        <p14:creationId xmlns:p14="http://schemas.microsoft.com/office/powerpoint/2010/main" val="37265742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MAKE IT BETTER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2919177-F413-42C5-BEEE-C77E4D49F469}" type="slidenum">
              <a:rPr lang="zh-CN" altLang="en-US" smtClean="0"/>
              <a:pPr>
                <a:defRPr/>
              </a:pPr>
              <a:t>124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其它文件操作任务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验证路径是否存在</a:t>
            </a:r>
            <a:endParaRPr lang="en-US" altLang="zh-CN" dirty="0"/>
          </a:p>
          <a:p>
            <a:pPr lvl="1"/>
            <a:r>
              <a:rPr lang="en-US" altLang="zh-CN" sz="1800" dirty="0" err="1"/>
              <a:t>fs.exists</a:t>
            </a:r>
            <a:r>
              <a:rPr lang="en-US" altLang="zh-CN" sz="1800" dirty="0"/>
              <a:t>(</a:t>
            </a:r>
            <a:r>
              <a:rPr lang="en-US" altLang="zh-CN" sz="1800" dirty="0" err="1"/>
              <a:t>path,callback</a:t>
            </a:r>
            <a:r>
              <a:rPr lang="en-US" altLang="zh-CN" sz="1800" dirty="0"/>
              <a:t>(exists))</a:t>
            </a:r>
          </a:p>
          <a:p>
            <a:pPr lvl="1"/>
            <a:r>
              <a:rPr lang="en-US" altLang="zh-CN" sz="1800" dirty="0" err="1"/>
              <a:t>fs.existsSync</a:t>
            </a:r>
            <a:r>
              <a:rPr lang="en-US" altLang="zh-CN" sz="1800" dirty="0"/>
              <a:t>(path) // =&gt; </a:t>
            </a:r>
            <a:r>
              <a:rPr lang="zh-CN" altLang="en-US" sz="1800" dirty="0"/>
              <a:t>返回布尔类型</a:t>
            </a:r>
            <a:r>
              <a:rPr lang="en-US" altLang="zh-CN" sz="1800" dirty="0"/>
              <a:t> exists</a:t>
            </a:r>
          </a:p>
          <a:p>
            <a:r>
              <a:rPr lang="zh-CN" altLang="en-US" dirty="0"/>
              <a:t>获取文件信息</a:t>
            </a:r>
            <a:endParaRPr lang="en-US" altLang="zh-CN" dirty="0"/>
          </a:p>
          <a:p>
            <a:pPr lvl="1"/>
            <a:r>
              <a:rPr lang="en-US" altLang="zh-CN" sz="1800" dirty="0" err="1"/>
              <a:t>fs.stat</a:t>
            </a:r>
            <a:r>
              <a:rPr lang="en-US" altLang="zh-CN" sz="1800" dirty="0"/>
              <a:t>(</a:t>
            </a:r>
            <a:r>
              <a:rPr lang="en-US" altLang="zh-CN" sz="1800" dirty="0" err="1"/>
              <a:t>path,callback</a:t>
            </a:r>
            <a:r>
              <a:rPr lang="en-US" altLang="zh-CN" sz="1800" dirty="0"/>
              <a:t>(</a:t>
            </a:r>
            <a:r>
              <a:rPr lang="en-US" altLang="zh-CN" sz="1800" dirty="0" err="1"/>
              <a:t>err,stats</a:t>
            </a:r>
            <a:r>
              <a:rPr lang="en-US" altLang="zh-CN" sz="1800" dirty="0" smtClean="0"/>
              <a:t>))</a:t>
            </a:r>
            <a:endParaRPr lang="en-US" altLang="zh-CN" sz="1800" dirty="0"/>
          </a:p>
          <a:p>
            <a:pPr lvl="1"/>
            <a:r>
              <a:rPr lang="en-US" altLang="zh-CN" sz="1800" dirty="0" err="1"/>
              <a:t>fs.statSync</a:t>
            </a:r>
            <a:r>
              <a:rPr lang="en-US" altLang="zh-CN" sz="1800" dirty="0"/>
              <a:t>(path) // =&gt; </a:t>
            </a:r>
            <a:r>
              <a:rPr lang="zh-CN" altLang="en-US" sz="1800" dirty="0"/>
              <a:t>返回一个</a:t>
            </a:r>
            <a:r>
              <a:rPr lang="en-US" altLang="zh-CN" sz="1800" dirty="0" err="1"/>
              <a:t>fs.Stats</a:t>
            </a:r>
            <a:r>
              <a:rPr lang="zh-CN" altLang="en-US" sz="1800" dirty="0"/>
              <a:t>实例</a:t>
            </a:r>
            <a:r>
              <a:rPr lang="en-US" altLang="zh-CN" sz="1800" dirty="0"/>
              <a:t>【</a:t>
            </a:r>
            <a:r>
              <a:rPr lang="zh-CN" altLang="en-US" sz="1800" dirty="0"/>
              <a:t>备注</a:t>
            </a:r>
            <a:r>
              <a:rPr lang="en-US" altLang="zh-CN" sz="1800" dirty="0"/>
              <a:t>】</a:t>
            </a:r>
          </a:p>
          <a:p>
            <a:r>
              <a:rPr lang="zh-CN" altLang="en-US" dirty="0"/>
              <a:t>删除文件</a:t>
            </a:r>
            <a:endParaRPr lang="en-US" altLang="zh-CN" dirty="0"/>
          </a:p>
          <a:p>
            <a:pPr lvl="1"/>
            <a:r>
              <a:rPr lang="en-US" altLang="zh-CN" sz="1800" dirty="0" err="1"/>
              <a:t>fs.unlink</a:t>
            </a:r>
            <a:r>
              <a:rPr lang="en-US" altLang="zh-CN" sz="1800" dirty="0"/>
              <a:t>(</a:t>
            </a:r>
            <a:r>
              <a:rPr lang="en-US" altLang="zh-CN" sz="1800" dirty="0" err="1"/>
              <a:t>path,callback</a:t>
            </a:r>
            <a:r>
              <a:rPr lang="en-US" altLang="zh-CN" sz="1800" dirty="0"/>
              <a:t>(err))</a:t>
            </a:r>
          </a:p>
          <a:p>
            <a:pPr lvl="1"/>
            <a:r>
              <a:rPr lang="en-US" altLang="zh-CN" sz="1800" dirty="0" err="1"/>
              <a:t>fs.unlinkSync</a:t>
            </a:r>
            <a:r>
              <a:rPr lang="en-US" altLang="zh-CN" sz="1800" dirty="0"/>
              <a:t>(path)</a:t>
            </a:r>
          </a:p>
          <a:p>
            <a:pPr lvl="1"/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312139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MAKE IT BETTER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2919177-F413-42C5-BEEE-C77E4D49F469}" type="slidenum">
              <a:rPr lang="zh-CN" altLang="en-US" smtClean="0"/>
              <a:pPr>
                <a:defRPr/>
              </a:pPr>
              <a:t>125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其它文件操作任务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重命名文件或目录</a:t>
            </a:r>
            <a:endParaRPr lang="en-US" altLang="zh-CN" dirty="0"/>
          </a:p>
          <a:p>
            <a:pPr lvl="1"/>
            <a:r>
              <a:rPr lang="en-US" altLang="zh-CN" dirty="0" err="1"/>
              <a:t>fs.rename</a:t>
            </a:r>
            <a:r>
              <a:rPr lang="en-US" altLang="zh-CN" dirty="0"/>
              <a:t>(</a:t>
            </a:r>
            <a:r>
              <a:rPr lang="en-US" altLang="zh-CN" dirty="0" err="1"/>
              <a:t>oldPath,newPath,callback</a:t>
            </a:r>
            <a:r>
              <a:rPr lang="en-US" altLang="zh-CN" dirty="0"/>
              <a:t>)</a:t>
            </a:r>
          </a:p>
          <a:p>
            <a:pPr lvl="1"/>
            <a:r>
              <a:rPr lang="en-US" altLang="zh-CN" dirty="0" err="1"/>
              <a:t>fs.renameSync</a:t>
            </a:r>
            <a:r>
              <a:rPr lang="en-US" altLang="zh-CN" dirty="0"/>
              <a:t>(</a:t>
            </a:r>
            <a:r>
              <a:rPr lang="en-US" altLang="zh-CN" dirty="0" err="1"/>
              <a:t>oldPath,newPath</a:t>
            </a:r>
            <a:r>
              <a:rPr lang="en-US" altLang="zh-CN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1621575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MAKE IT BETTER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2919177-F413-42C5-BEEE-C77E4D49F469}" type="slidenum">
              <a:rPr lang="zh-CN" altLang="en-US" smtClean="0"/>
              <a:pPr>
                <a:defRPr/>
              </a:pPr>
              <a:t>126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目录操作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000" dirty="0"/>
              <a:t>创建一个目录</a:t>
            </a:r>
            <a:endParaRPr lang="en-US" altLang="zh-CN" sz="2000" dirty="0"/>
          </a:p>
          <a:p>
            <a:pPr lvl="1"/>
            <a:r>
              <a:rPr lang="en-US" altLang="zh-CN" sz="1800" dirty="0" err="1"/>
              <a:t>fs.mkdir</a:t>
            </a:r>
            <a:r>
              <a:rPr lang="en-US" altLang="zh-CN" sz="1800" dirty="0"/>
              <a:t>(path[,model],callback)</a:t>
            </a:r>
          </a:p>
          <a:p>
            <a:pPr lvl="1"/>
            <a:r>
              <a:rPr lang="en-US" altLang="zh-CN" sz="1800" dirty="0" err="1"/>
              <a:t>fs.mkdirSync</a:t>
            </a:r>
            <a:r>
              <a:rPr lang="en-US" altLang="zh-CN" sz="1800" dirty="0"/>
              <a:t>(path[,model])</a:t>
            </a:r>
          </a:p>
          <a:p>
            <a:r>
              <a:rPr lang="zh-CN" altLang="en-US" sz="2000" dirty="0"/>
              <a:t>删除一个</a:t>
            </a:r>
            <a:r>
              <a:rPr lang="zh-CN" altLang="en-US" sz="2000" dirty="0">
                <a:solidFill>
                  <a:srgbClr val="FC0C59"/>
                </a:solidFill>
              </a:rPr>
              <a:t>空目录</a:t>
            </a:r>
            <a:endParaRPr lang="en-US" altLang="zh-CN" sz="2000" dirty="0">
              <a:solidFill>
                <a:srgbClr val="FC0C59"/>
              </a:solidFill>
            </a:endParaRPr>
          </a:p>
          <a:p>
            <a:pPr lvl="1"/>
            <a:r>
              <a:rPr lang="en-US" altLang="zh-CN" sz="1800" dirty="0" err="1"/>
              <a:t>fs.rmdir</a:t>
            </a:r>
            <a:r>
              <a:rPr lang="en-US" altLang="zh-CN" sz="1800" dirty="0"/>
              <a:t>(</a:t>
            </a:r>
            <a:r>
              <a:rPr lang="en-US" altLang="zh-CN" sz="1800" dirty="0" err="1"/>
              <a:t>path,callback</a:t>
            </a:r>
            <a:r>
              <a:rPr lang="en-US" altLang="zh-CN" sz="1800" dirty="0"/>
              <a:t>)</a:t>
            </a:r>
          </a:p>
          <a:p>
            <a:pPr lvl="1"/>
            <a:r>
              <a:rPr lang="en-US" altLang="zh-CN" sz="1800" dirty="0" err="1"/>
              <a:t>fs.rmdirSync</a:t>
            </a:r>
            <a:r>
              <a:rPr lang="en-US" altLang="zh-CN" sz="1800" dirty="0"/>
              <a:t>(path)</a:t>
            </a:r>
          </a:p>
          <a:p>
            <a:r>
              <a:rPr lang="zh-CN" altLang="en-US" sz="2000" dirty="0"/>
              <a:t>读取一个目录</a:t>
            </a:r>
            <a:endParaRPr lang="en-US" altLang="zh-CN" sz="2000" dirty="0"/>
          </a:p>
          <a:p>
            <a:pPr lvl="1"/>
            <a:r>
              <a:rPr lang="en-US" altLang="zh-CN" sz="1800" dirty="0" err="1"/>
              <a:t>fs.readdir</a:t>
            </a:r>
            <a:r>
              <a:rPr lang="en-US" altLang="zh-CN" sz="1800" dirty="0"/>
              <a:t>(</a:t>
            </a:r>
            <a:r>
              <a:rPr lang="en-US" altLang="zh-CN" sz="1800" dirty="0" err="1"/>
              <a:t>path,callback</a:t>
            </a:r>
            <a:r>
              <a:rPr lang="en-US" altLang="zh-CN" sz="1800" dirty="0"/>
              <a:t>(</a:t>
            </a:r>
            <a:r>
              <a:rPr lang="en-US" altLang="zh-CN" sz="1800" dirty="0" err="1"/>
              <a:t>err,files</a:t>
            </a:r>
            <a:r>
              <a:rPr lang="en-US" altLang="zh-CN" sz="1800" dirty="0"/>
              <a:t>))</a:t>
            </a:r>
          </a:p>
          <a:p>
            <a:pPr lvl="1"/>
            <a:r>
              <a:rPr lang="en-US" altLang="zh-CN" sz="1800" dirty="0" err="1"/>
              <a:t>fs.readdirSync</a:t>
            </a:r>
            <a:r>
              <a:rPr lang="en-US" altLang="zh-CN" sz="1800" dirty="0"/>
              <a:t>(path) // =&gt; </a:t>
            </a:r>
            <a:r>
              <a:rPr lang="zh-CN" altLang="en-US" sz="1800" dirty="0"/>
              <a:t>返回</a:t>
            </a:r>
            <a:r>
              <a:rPr lang="en-US" altLang="zh-CN" sz="1800" dirty="0"/>
              <a:t>files</a:t>
            </a:r>
          </a:p>
        </p:txBody>
      </p:sp>
    </p:spTree>
    <p:extLst>
      <p:ext uri="{BB962C8B-B14F-4D97-AF65-F5344CB8AC3E}">
        <p14:creationId xmlns:p14="http://schemas.microsoft.com/office/powerpoint/2010/main" val="32937956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MAKE IT BETTER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2919177-F413-42C5-BEEE-C77E4D49F469}" type="slidenum">
              <a:rPr lang="zh-CN" altLang="en-US" smtClean="0"/>
              <a:pPr>
                <a:defRPr/>
              </a:pPr>
              <a:t>127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监视文件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800" dirty="0"/>
              <a:t>监视文件变化：</a:t>
            </a:r>
            <a:endParaRPr lang="en-US" altLang="zh-CN" sz="2800" dirty="0"/>
          </a:p>
          <a:p>
            <a:pPr lvl="1"/>
            <a:r>
              <a:rPr lang="en-US" altLang="zh-CN" sz="2400" dirty="0" err="1"/>
              <a:t>fs.watchFile</a:t>
            </a:r>
            <a:r>
              <a:rPr lang="en-US" altLang="zh-CN" sz="2400" dirty="0"/>
              <a:t>(filename[, options], </a:t>
            </a:r>
            <a:r>
              <a:rPr lang="en-US" altLang="zh-CN" sz="2400" dirty="0" smtClean="0"/>
              <a:t>listener(</a:t>
            </a:r>
            <a:r>
              <a:rPr lang="en-US" altLang="zh-CN" sz="2400" dirty="0" err="1" smtClean="0"/>
              <a:t>curr,prev</a:t>
            </a:r>
            <a:r>
              <a:rPr lang="en-US" altLang="zh-CN" sz="2400" dirty="0" smtClean="0"/>
              <a:t>))</a:t>
            </a:r>
            <a:endParaRPr lang="en-US" altLang="zh-CN" sz="2400" dirty="0"/>
          </a:p>
          <a:p>
            <a:pPr lvl="1"/>
            <a:r>
              <a:rPr lang="en-US" altLang="zh-CN" sz="2400" dirty="0"/>
              <a:t>options:{</a:t>
            </a:r>
            <a:r>
              <a:rPr lang="en-US" altLang="zh-CN" sz="2400" dirty="0" err="1" smtClean="0"/>
              <a:t>persistent,interval</a:t>
            </a:r>
            <a:r>
              <a:rPr lang="en-US" altLang="zh-CN" sz="2400" dirty="0"/>
              <a:t>}</a:t>
            </a:r>
          </a:p>
          <a:p>
            <a:pPr lvl="1"/>
            <a:r>
              <a:rPr lang="en-US" altLang="zh-CN" sz="2400" dirty="0" err="1"/>
              <a:t>fs.watch</a:t>
            </a:r>
            <a:r>
              <a:rPr lang="en-US" altLang="zh-CN" sz="2400" dirty="0"/>
              <a:t>(filename[,options][,listener])</a:t>
            </a:r>
          </a:p>
          <a:p>
            <a:r>
              <a:rPr lang="zh-CN" altLang="en-US" dirty="0"/>
              <a:t>案例：利用监视文件功能实现一个</a:t>
            </a:r>
            <a:r>
              <a:rPr lang="en-US" altLang="zh-CN" dirty="0"/>
              <a:t>markdown</a:t>
            </a:r>
            <a:r>
              <a:rPr lang="zh-CN" altLang="en-US" dirty="0"/>
              <a:t>文件转换器</a:t>
            </a:r>
            <a:endParaRPr lang="en-US" altLang="zh-CN" dirty="0"/>
          </a:p>
          <a:p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4411311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MAKE IT BETTER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2919177-F413-42C5-BEEE-C77E4D49F469}" type="slidenum">
              <a:rPr lang="zh-CN" altLang="en-US" smtClean="0"/>
              <a:pPr>
                <a:defRPr/>
              </a:pPr>
              <a:t>128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文件流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探讨</a:t>
            </a:r>
            <a:r>
              <a:rPr lang="en-US" altLang="zh-CN"/>
              <a:t>fs.readFile()</a:t>
            </a:r>
            <a:r>
              <a:rPr lang="zh-CN" altLang="en-US"/>
              <a:t>和</a:t>
            </a:r>
            <a:r>
              <a:rPr lang="en-US" altLang="zh-CN"/>
              <a:t>fs.writeFile()</a:t>
            </a:r>
            <a:r>
              <a:rPr lang="zh-CN" altLang="en-US"/>
              <a:t>的问题</a:t>
            </a:r>
            <a:endParaRPr lang="en-US" altLang="zh-CN"/>
          </a:p>
          <a:p>
            <a:r>
              <a:rPr lang="zh-CN" altLang="en-US"/>
              <a:t>什么是流？</a:t>
            </a:r>
            <a:endParaRPr lang="en-US" altLang="zh-CN"/>
          </a:p>
          <a:p>
            <a:pPr lvl="1"/>
            <a:r>
              <a:rPr lang="zh-CN" altLang="en-US"/>
              <a:t>文件流、网络流、内存流等</a:t>
            </a:r>
            <a:endParaRPr lang="en-US" altLang="zh-CN"/>
          </a:p>
          <a:p>
            <a:pPr lvl="1"/>
            <a:r>
              <a:rPr lang="zh-CN" altLang="en-US"/>
              <a:t>任何数据的最根本表示形式，最终都是二进制</a:t>
            </a:r>
            <a:endParaRPr lang="en-US" altLang="zh-CN"/>
          </a:p>
          <a:p>
            <a:endParaRPr lang="en-US" altLang="zh-CN"/>
          </a:p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2559" y="4009766"/>
            <a:ext cx="3014662" cy="2257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4759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MAKE IT BETTER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2919177-F413-42C5-BEEE-C77E4D49F469}" type="slidenum">
              <a:rPr lang="zh-CN" altLang="en-US" smtClean="0"/>
              <a:pPr>
                <a:defRPr/>
              </a:pPr>
              <a:t>129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文件流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两个大水缸，把一个水缸中谁倒入另一个水缸中两种方式</a:t>
            </a:r>
            <a:endParaRPr lang="en-US" altLang="zh-CN"/>
          </a:p>
          <a:p>
            <a:pPr lvl="1"/>
            <a:r>
              <a:rPr lang="zh-CN" altLang="en-US" sz="1800"/>
              <a:t>直接把一个水缸中的水倒入另一个缸中</a:t>
            </a:r>
            <a:endParaRPr lang="en-US" altLang="zh-CN" sz="1800"/>
          </a:p>
          <a:p>
            <a:pPr lvl="1"/>
            <a:r>
              <a:rPr lang="zh-CN" altLang="en-US" sz="1800"/>
              <a:t>用个桶来把一个缸中的水一点一点的舀到另一个水缸中</a:t>
            </a:r>
            <a:endParaRPr lang="en-US" altLang="zh-CN"/>
          </a:p>
          <a:p>
            <a:r>
              <a:rPr lang="zh-CN" altLang="en-US"/>
              <a:t>什么是流？</a:t>
            </a:r>
            <a:endParaRPr lang="en-US" altLang="zh-CN"/>
          </a:p>
          <a:p>
            <a:r>
              <a:rPr lang="zh-CN" altLang="en-US"/>
              <a:t>文件流</a:t>
            </a:r>
            <a:endParaRPr lang="en-US" altLang="zh-CN"/>
          </a:p>
          <a:p>
            <a:r>
              <a:rPr lang="zh-CN" altLang="en-US"/>
              <a:t>可读流</a:t>
            </a:r>
            <a:r>
              <a:rPr lang="zh-CN" altLang="en-US" i="1"/>
              <a:t>、可写流</a:t>
            </a:r>
            <a:endParaRPr lang="en-US" altLang="zh-CN"/>
          </a:p>
          <a:p>
            <a:r>
              <a:rPr lang="zh-CN" altLang="en-US"/>
              <a:t>管道 </a:t>
            </a:r>
            <a:r>
              <a:rPr lang="en-US" altLang="zh-CN"/>
              <a:t>pipe()</a:t>
            </a:r>
          </a:p>
        </p:txBody>
      </p:sp>
    </p:spTree>
    <p:extLst>
      <p:ext uri="{BB962C8B-B14F-4D97-AF65-F5344CB8AC3E}">
        <p14:creationId xmlns:p14="http://schemas.microsoft.com/office/powerpoint/2010/main" val="9613846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2919177-F413-42C5-BEEE-C77E4D49F469}" type="slidenum">
              <a:rPr lang="zh-CN" altLang="en-US" smtClean="0"/>
              <a:pPr>
                <a:defRPr/>
              </a:pPr>
              <a:t>13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关于</a:t>
            </a:r>
            <a:r>
              <a:rPr lang="en-US" altLang="zh-CN"/>
              <a:t>Node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可以在服务器端使用</a:t>
            </a:r>
            <a:r>
              <a:rPr lang="en-US" altLang="zh-CN" dirty="0"/>
              <a:t>JavaScript</a:t>
            </a:r>
            <a:r>
              <a:rPr lang="zh-CN" altLang="en-US" dirty="0"/>
              <a:t>了</a:t>
            </a:r>
            <a:endParaRPr lang="en-US" altLang="zh-CN" dirty="0"/>
          </a:p>
          <a:p>
            <a:r>
              <a:rPr lang="zh-CN" altLang="en-US" dirty="0"/>
              <a:t>统一了开发环境和语言，</a:t>
            </a:r>
            <a:r>
              <a:rPr lang="en-US" altLang="zh-CN" dirty="0"/>
              <a:t>JavaScript</a:t>
            </a:r>
            <a:r>
              <a:rPr lang="zh-CN" altLang="en-US" dirty="0"/>
              <a:t>无处不在</a:t>
            </a:r>
            <a:endParaRPr lang="en-US" altLang="zh-CN" dirty="0"/>
          </a:p>
          <a:p>
            <a:r>
              <a:rPr lang="zh-CN" altLang="en-US" dirty="0"/>
              <a:t>高性能的</a:t>
            </a:r>
            <a:r>
              <a:rPr lang="en-US" altLang="zh-CN" dirty="0"/>
              <a:t>JavaScript</a:t>
            </a:r>
            <a:r>
              <a:rPr lang="zh-CN" altLang="en-US" dirty="0"/>
              <a:t>引擎 </a:t>
            </a:r>
            <a:r>
              <a:rPr lang="en-US" altLang="zh-CN" dirty="0"/>
              <a:t>– Google V8</a:t>
            </a:r>
          </a:p>
          <a:p>
            <a:r>
              <a:rPr lang="zh-CN" altLang="en-US" dirty="0"/>
              <a:t>诞生于</a:t>
            </a:r>
            <a:r>
              <a:rPr lang="en-US" altLang="zh-CN" dirty="0"/>
              <a:t>2009</a:t>
            </a:r>
            <a:r>
              <a:rPr lang="zh-CN" altLang="en-US" dirty="0"/>
              <a:t>年，由</a:t>
            </a:r>
            <a:r>
              <a:rPr lang="en-US" altLang="zh-CN" dirty="0"/>
              <a:t>Ryan </a:t>
            </a:r>
            <a:r>
              <a:rPr lang="en-US" altLang="zh-CN" dirty="0" err="1"/>
              <a:t>Dasl</a:t>
            </a:r>
            <a:r>
              <a:rPr lang="en-US" altLang="zh-CN" dirty="0"/>
              <a:t> </a:t>
            </a:r>
            <a:r>
              <a:rPr lang="zh-CN" altLang="en-US" dirty="0"/>
              <a:t>发布，并且是开源的</a:t>
            </a:r>
            <a:endParaRPr lang="en-US" altLang="zh-CN" dirty="0"/>
          </a:p>
          <a:p>
            <a:r>
              <a:rPr lang="en-US" altLang="zh-CN" dirty="0"/>
              <a:t>Node.js</a:t>
            </a:r>
            <a:r>
              <a:rPr lang="zh-CN" altLang="en-US" dirty="0"/>
              <a:t>非常轻量</a:t>
            </a:r>
            <a:endParaRPr lang="en-US" altLang="zh-CN" dirty="0"/>
          </a:p>
          <a:p>
            <a:r>
              <a:rPr lang="en-US" altLang="zh-CN" dirty="0"/>
              <a:t>Node.js</a:t>
            </a:r>
            <a:r>
              <a:rPr lang="zh-CN" altLang="en-US" dirty="0"/>
              <a:t>同时支持</a:t>
            </a:r>
            <a:r>
              <a:rPr lang="en-US" altLang="zh-CN" dirty="0"/>
              <a:t>Windows</a:t>
            </a:r>
            <a:r>
              <a:rPr lang="zh-CN" altLang="en-US" dirty="0"/>
              <a:t>、</a:t>
            </a:r>
            <a:r>
              <a:rPr lang="en-US" altLang="zh-CN" dirty="0"/>
              <a:t>Linux</a:t>
            </a:r>
            <a:r>
              <a:rPr lang="zh-CN" altLang="en-US" dirty="0"/>
              <a:t>、</a:t>
            </a:r>
            <a:r>
              <a:rPr lang="en-US" altLang="zh-CN" dirty="0"/>
              <a:t>Mac OSX</a:t>
            </a:r>
          </a:p>
          <a:p>
            <a:r>
              <a:rPr lang="en-US" altLang="zh-CN" dirty="0"/>
              <a:t>Node.js</a:t>
            </a:r>
            <a:r>
              <a:rPr lang="zh-CN" altLang="en-US" dirty="0"/>
              <a:t>目前最新版本是</a:t>
            </a:r>
            <a:r>
              <a:rPr lang="en-US" altLang="zh-CN" dirty="0"/>
              <a:t>4.4.1 | 5.9.0</a:t>
            </a:r>
          </a:p>
        </p:txBody>
      </p:sp>
    </p:spTree>
    <p:extLst>
      <p:ext uri="{BB962C8B-B14F-4D97-AF65-F5344CB8AC3E}">
        <p14:creationId xmlns:p14="http://schemas.microsoft.com/office/powerpoint/2010/main" val="13503579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MAKE IT BETTER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2919177-F413-42C5-BEEE-C77E4D49F469}" type="slidenum">
              <a:rPr lang="zh-CN" altLang="en-US" smtClean="0"/>
              <a:pPr>
                <a:defRPr/>
              </a:pPr>
              <a:t>130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readline</a:t>
            </a:r>
            <a:r>
              <a:rPr lang="zh-CN" altLang="en-US"/>
              <a:t>模块逐行读取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000"/>
              <a:t>const readline = require('readline');</a:t>
            </a:r>
          </a:p>
          <a:p>
            <a:endParaRPr lang="en-US" altLang="zh-CN" sz="2000"/>
          </a:p>
          <a:p>
            <a:r>
              <a:rPr lang="en-US" altLang="zh-CN" sz="2000"/>
              <a:t>const rl = readline.createInterface({</a:t>
            </a:r>
          </a:p>
          <a:p>
            <a:r>
              <a:rPr lang="en-US" altLang="zh-CN" sz="2000"/>
              <a:t>  input: process.stdin,</a:t>
            </a:r>
          </a:p>
          <a:p>
            <a:r>
              <a:rPr lang="en-US" altLang="zh-CN" sz="2000"/>
              <a:t>  output: process.stdout</a:t>
            </a:r>
          </a:p>
          <a:p>
            <a:r>
              <a:rPr lang="en-US" altLang="zh-CN" sz="2000"/>
              <a:t>});</a:t>
            </a:r>
          </a:p>
          <a:p>
            <a:r>
              <a:rPr lang="en-US" altLang="zh-CN" sz="2000"/>
              <a:t>rl.on(‘line’,function(line){  })</a:t>
            </a:r>
          </a:p>
          <a:p>
            <a:r>
              <a:rPr lang="zh-CN" altLang="en-US"/>
              <a:t>案例：工资文件翻倍</a:t>
            </a:r>
          </a:p>
        </p:txBody>
      </p:sp>
    </p:spTree>
    <p:extLst>
      <p:ext uri="{BB962C8B-B14F-4D97-AF65-F5344CB8AC3E}">
        <p14:creationId xmlns:p14="http://schemas.microsoft.com/office/powerpoint/2010/main" val="10204337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MAKE IT BETTER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2919177-F413-42C5-BEEE-C77E4D49F469}" type="slidenum">
              <a:rPr lang="zh-CN" altLang="en-US" smtClean="0"/>
              <a:pPr>
                <a:defRPr/>
              </a:pPr>
              <a:t>131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fs-extra</a:t>
            </a:r>
            <a:r>
              <a:rPr lang="zh-CN" altLang="en-US"/>
              <a:t>模块介绍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hlinkClick r:id="rId2"/>
              </a:rPr>
              <a:t>https://www.npmjs.com/package/fs-extra</a:t>
            </a:r>
            <a:endParaRPr lang="en-US" altLang="zh-CN" dirty="0"/>
          </a:p>
          <a:p>
            <a:r>
              <a:rPr lang="zh-CN" altLang="en-US" dirty="0"/>
              <a:t>扩展原生的</a:t>
            </a:r>
            <a:r>
              <a:rPr lang="en-US" altLang="zh-CN" dirty="0"/>
              <a:t>Node.js</a:t>
            </a:r>
            <a:r>
              <a:rPr lang="zh-CN" altLang="en-US" dirty="0"/>
              <a:t>的</a:t>
            </a:r>
            <a:r>
              <a:rPr lang="en-US" altLang="zh-CN" dirty="0"/>
              <a:t>fs</a:t>
            </a:r>
            <a:r>
              <a:rPr lang="zh-CN" altLang="en-US" dirty="0"/>
              <a:t>模块做不到的功能</a:t>
            </a:r>
            <a:endParaRPr lang="en-US" altLang="zh-CN" dirty="0"/>
          </a:p>
          <a:p>
            <a:r>
              <a:rPr lang="zh-CN" altLang="en-US" dirty="0"/>
              <a:t>其实也就是</a:t>
            </a:r>
            <a:r>
              <a:rPr lang="en-US" altLang="zh-CN" dirty="0"/>
              <a:t>API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719016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MAKE IT BETTER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2919177-F413-42C5-BEEE-C77E4D49F469}" type="slidenum">
              <a:rPr lang="zh-CN" altLang="en-US" smtClean="0"/>
              <a:pPr>
                <a:defRPr/>
              </a:pPr>
              <a:t>132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iconv-lite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作用：编码转换，支持更多的编码</a:t>
            </a:r>
            <a:endParaRPr lang="en-US" altLang="zh-CN"/>
          </a:p>
          <a:p>
            <a:r>
              <a:rPr lang="en-US" altLang="zh-CN">
                <a:hlinkClick r:id="rId2"/>
              </a:rPr>
              <a:t>https://www.npmjs.com/package/iconv-lite</a:t>
            </a:r>
            <a:endParaRPr lang="en-US" altLang="zh-CN"/>
          </a:p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60264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zh-CN"/>
              <a:t>MAKE IT BETTER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2919177-F413-42C5-BEEE-C77E4D49F469}" type="slidenum">
              <a:rPr lang="zh-CN" altLang="en-US" smtClean="0"/>
              <a:pPr>
                <a:defRPr/>
              </a:pPr>
              <a:t>133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HTTP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/>
              <a:t>学习</a:t>
            </a:r>
            <a:r>
              <a:rPr lang="en-US" altLang="zh-CN"/>
              <a:t>HTTP</a:t>
            </a:r>
            <a:r>
              <a:rPr lang="zh-CN" altLang="en-US"/>
              <a:t>协议及</a:t>
            </a:r>
            <a:r>
              <a:rPr lang="en-US" altLang="zh-CN"/>
              <a:t>HTTP</a:t>
            </a:r>
            <a:r>
              <a:rPr lang="zh-CN" altLang="en-US"/>
              <a:t>请求模型</a:t>
            </a:r>
          </a:p>
        </p:txBody>
      </p:sp>
    </p:spTree>
    <p:extLst>
      <p:ext uri="{BB962C8B-B14F-4D97-AF65-F5344CB8AC3E}">
        <p14:creationId xmlns:p14="http://schemas.microsoft.com/office/powerpoint/2010/main" val="28781978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2919177-F413-42C5-BEEE-C77E4D49F469}" type="slidenum">
              <a:rPr lang="zh-CN" altLang="en-US" smtClean="0"/>
              <a:pPr>
                <a:defRPr/>
              </a:pPr>
              <a:t>134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协议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721032"/>
            <a:ext cx="3462939" cy="151166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580" y="3697839"/>
            <a:ext cx="3572446" cy="198854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6564" y="4333459"/>
            <a:ext cx="2658786" cy="149556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6423" y="1721032"/>
            <a:ext cx="2968927" cy="1976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3281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2919177-F413-42C5-BEEE-C77E4D49F469}" type="slidenum">
              <a:rPr lang="zh-CN" altLang="en-US" smtClean="0"/>
              <a:pPr>
                <a:defRPr/>
              </a:pPr>
              <a:t>135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协议栈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网络之间传输数据需要协议</a:t>
            </a:r>
            <a:endParaRPr lang="en-US" altLang="zh-CN" dirty="0"/>
          </a:p>
          <a:p>
            <a:r>
              <a:rPr lang="zh-CN" altLang="en-US" dirty="0"/>
              <a:t>网络七层：</a:t>
            </a:r>
            <a:r>
              <a:rPr lang="zh-CN" altLang="en-US" dirty="0">
                <a:solidFill>
                  <a:srgbClr val="FC0C59"/>
                </a:solidFill>
              </a:rPr>
              <a:t>应用层、表示层、会话层</a:t>
            </a:r>
            <a:r>
              <a:rPr lang="zh-CN" altLang="en-US" dirty="0"/>
              <a:t>、传输层、网络层、链路层、物理层</a:t>
            </a:r>
            <a:endParaRPr lang="en-US" altLang="zh-CN" dirty="0"/>
          </a:p>
          <a:p>
            <a:r>
              <a:rPr lang="zh-CN" altLang="en-US" dirty="0"/>
              <a:t>网络五层：</a:t>
            </a:r>
            <a:r>
              <a:rPr lang="zh-CN" altLang="en-US" b="1" dirty="0">
                <a:solidFill>
                  <a:srgbClr val="FC0C59"/>
                </a:solidFill>
              </a:rPr>
              <a:t>应用层</a:t>
            </a:r>
            <a:r>
              <a:rPr lang="zh-CN" altLang="en-US" dirty="0"/>
              <a:t>、传输层、网络层、链路层、物理层。一般因特网现在都是用的五层协议</a:t>
            </a:r>
            <a:r>
              <a:rPr lang="en-US" altLang="zh-CN" dirty="0"/>
              <a:t>,</a:t>
            </a:r>
            <a:r>
              <a:rPr lang="zh-CN" altLang="en-US" dirty="0"/>
              <a:t>把表示层与会话层的功能都交给了具体的应用程序来做了</a:t>
            </a:r>
          </a:p>
        </p:txBody>
      </p:sp>
    </p:spTree>
    <p:extLst>
      <p:ext uri="{BB962C8B-B14F-4D97-AF65-F5344CB8AC3E}">
        <p14:creationId xmlns:p14="http://schemas.microsoft.com/office/powerpoint/2010/main" val="41457844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2919177-F413-42C5-BEEE-C77E4D49F469}" type="slidenum">
              <a:rPr lang="zh-CN" altLang="en-US" smtClean="0"/>
              <a:pPr>
                <a:defRPr/>
              </a:pPr>
              <a:t>136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网络协议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343" y="1701351"/>
            <a:ext cx="6791053" cy="4040677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940236" y="5812971"/>
            <a:ext cx="72635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>
                <a:solidFill>
                  <a:srgbClr val="FC0C59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越下面的层，越靠近硬件；越上面的层，越靠近用户</a:t>
            </a:r>
          </a:p>
        </p:txBody>
      </p:sp>
    </p:spTree>
    <p:extLst>
      <p:ext uri="{BB962C8B-B14F-4D97-AF65-F5344CB8AC3E}">
        <p14:creationId xmlns:p14="http://schemas.microsoft.com/office/powerpoint/2010/main" val="23359743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zh-CN"/>
              <a:t>MAKE IT BETTER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2919177-F413-42C5-BEEE-C77E4D49F469}" type="slidenum">
              <a:rPr lang="zh-CN" altLang="en-US" smtClean="0"/>
              <a:pPr>
                <a:defRPr/>
              </a:pPr>
              <a:t>137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00"/>
              <a:t>在地址栏中输入网址后页面是如何呈现的？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圆角矩形 6"/>
          <p:cNvSpPr/>
          <p:nvPr/>
        </p:nvSpPr>
        <p:spPr>
          <a:xfrm>
            <a:off x="845127" y="2189018"/>
            <a:ext cx="1399309" cy="120534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箭头连接符 8"/>
          <p:cNvCxnSpPr/>
          <p:nvPr/>
        </p:nvCxnSpPr>
        <p:spPr>
          <a:xfrm flipV="1">
            <a:off x="2244436" y="2797526"/>
            <a:ext cx="5666509" cy="2187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/>
          <p:nvPr/>
        </p:nvCxnSpPr>
        <p:spPr>
          <a:xfrm flipH="1">
            <a:off x="3548781" y="4447310"/>
            <a:ext cx="4680820" cy="18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2523541" y="2400484"/>
            <a:ext cx="4940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在浏览器地址栏内输入</a:t>
            </a:r>
            <a:r>
              <a:rPr lang="en-US" altLang="zh-CN"/>
              <a:t>URL</a:t>
            </a:r>
            <a:r>
              <a:rPr lang="zh-CN" altLang="en-US"/>
              <a:t>后，信息被送往某处</a:t>
            </a: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255" y="4197634"/>
            <a:ext cx="2697005" cy="1504912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3948542" y="3893127"/>
            <a:ext cx="4801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然后从某处获得的回复，内容就会呈递给用户</a:t>
            </a:r>
          </a:p>
        </p:txBody>
      </p:sp>
      <p:sp>
        <p:nvSpPr>
          <p:cNvPr id="22" name="动作按钮: 帮助 21">
            <a:hlinkClick r:id="" action="ppaction://noaction" highlightClick="1"/>
          </p:cNvPr>
          <p:cNvSpPr/>
          <p:nvPr/>
        </p:nvSpPr>
        <p:spPr>
          <a:xfrm>
            <a:off x="7760274" y="3006397"/>
            <a:ext cx="1066800" cy="803563"/>
          </a:xfrm>
          <a:prstGeom prst="actionButtonHelp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00110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2919177-F413-42C5-BEEE-C77E4D49F469}" type="slidenum">
              <a:rPr lang="zh-CN" altLang="en-US" smtClean="0"/>
              <a:pPr>
                <a:defRPr/>
              </a:pPr>
              <a:t>138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HTTP-TCP</a:t>
            </a:r>
            <a:r>
              <a:rPr lang="zh-CN" altLang="en-US"/>
              <a:t>流程图</a:t>
            </a: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382931"/>
            <a:ext cx="7886700" cy="3254188"/>
          </a:xfrm>
        </p:spPr>
      </p:pic>
    </p:spTree>
    <p:extLst>
      <p:ext uri="{BB962C8B-B14F-4D97-AF65-F5344CB8AC3E}">
        <p14:creationId xmlns:p14="http://schemas.microsoft.com/office/powerpoint/2010/main" val="10683228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MAKE IT BETTER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2919177-F413-42C5-BEEE-C77E4D49F469}" type="slidenum">
              <a:rPr lang="zh-CN" altLang="en-US" smtClean="0"/>
              <a:pPr>
                <a:defRPr/>
              </a:pPr>
              <a:t>139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使用</a:t>
            </a:r>
            <a:r>
              <a:rPr lang="en-US" altLang="zh-CN"/>
              <a:t>Cassini</a:t>
            </a:r>
            <a:r>
              <a:rPr lang="zh-CN" altLang="en-US"/>
              <a:t>架设一个服务器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服务器本质也是运行了一个软件提供服务</a:t>
            </a:r>
            <a:endParaRPr lang="en-US" altLang="zh-CN"/>
          </a:p>
          <a:p>
            <a:r>
              <a:rPr lang="zh-CN" altLang="en-US"/>
              <a:t>在服务器中添加</a:t>
            </a:r>
            <a:r>
              <a:rPr lang="en-US" altLang="zh-CN"/>
              <a:t>hello.html</a:t>
            </a:r>
          </a:p>
          <a:p>
            <a:r>
              <a:rPr lang="zh-CN" altLang="en-US"/>
              <a:t>在浏览器中访问该页面</a:t>
            </a:r>
            <a:endParaRPr lang="en-US" altLang="zh-CN"/>
          </a:p>
          <a:p>
            <a:r>
              <a:rPr lang="zh-CN" altLang="en-US"/>
              <a:t>分析页面是如何加载的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1125" y="2614740"/>
            <a:ext cx="3324225" cy="3724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4489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zh-CN"/>
              <a:t>MAKE IT BETTER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2919177-F413-42C5-BEEE-C77E4D49F469}" type="slidenum">
              <a:rPr lang="zh-CN" altLang="en-US" smtClean="0"/>
              <a:pPr>
                <a:defRPr/>
              </a:pPr>
              <a:t>14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Node</a:t>
            </a:r>
            <a:r>
              <a:rPr lang="zh-CN" altLang="en-US" dirty="0"/>
              <a:t>诞生历程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800" b="1" dirty="0">
                <a:solidFill>
                  <a:srgbClr val="FC0C59"/>
                </a:solidFill>
              </a:rPr>
              <a:t>Ryan Dahl</a:t>
            </a:r>
          </a:p>
          <a:p>
            <a:r>
              <a:rPr lang="en-US" altLang="zh-CN" dirty="0"/>
              <a:t>2004</a:t>
            </a:r>
            <a:r>
              <a:rPr lang="zh-CN" altLang="en-US" dirty="0"/>
              <a:t>年还在纽约</a:t>
            </a:r>
            <a:r>
              <a:rPr lang="zh-CN" altLang="en-US" b="1" dirty="0">
                <a:solidFill>
                  <a:srgbClr val="FC0C59"/>
                </a:solidFill>
              </a:rPr>
              <a:t>读数学系博士</a:t>
            </a:r>
            <a:endParaRPr lang="en-US" altLang="zh-CN" b="1" dirty="0">
              <a:solidFill>
                <a:srgbClr val="FC0C59"/>
              </a:solidFill>
            </a:endParaRPr>
          </a:p>
          <a:p>
            <a:r>
              <a:rPr lang="en-US" altLang="zh-CN" dirty="0"/>
              <a:t>2006</a:t>
            </a:r>
            <a:r>
              <a:rPr lang="zh-CN" altLang="en-US" dirty="0"/>
              <a:t>年退学，转战码农</a:t>
            </a:r>
            <a:endParaRPr lang="en-US" altLang="zh-CN" dirty="0"/>
          </a:p>
          <a:p>
            <a:r>
              <a:rPr lang="en-US" altLang="zh-CN" dirty="0"/>
              <a:t>…</a:t>
            </a:r>
            <a:r>
              <a:rPr lang="zh-CN" altLang="en-US" dirty="0"/>
              <a:t>接项目，去工作，旅行</a:t>
            </a:r>
            <a:endParaRPr lang="en-US" altLang="zh-CN" dirty="0"/>
          </a:p>
          <a:p>
            <a:r>
              <a:rPr lang="en-US" altLang="zh-CN" dirty="0" smtClean="0"/>
              <a:t>2009</a:t>
            </a:r>
            <a:r>
              <a:rPr lang="zh-CN" altLang="en-US" dirty="0" smtClean="0"/>
              <a:t>年</a:t>
            </a:r>
            <a:r>
              <a:rPr lang="en-US" altLang="zh-CN" dirty="0" smtClean="0"/>
              <a:t>5</a:t>
            </a:r>
            <a:r>
              <a:rPr lang="zh-CN" altLang="en-US" dirty="0" smtClean="0"/>
              <a:t>月，正式对外宣布了</a:t>
            </a:r>
            <a:r>
              <a:rPr lang="en-US" altLang="zh-CN" dirty="0" smtClean="0"/>
              <a:t>Node.js</a:t>
            </a:r>
            <a:r>
              <a:rPr lang="zh-CN" altLang="en-US" dirty="0" smtClean="0"/>
              <a:t>的</a:t>
            </a:r>
            <a:r>
              <a:rPr lang="zh-CN" altLang="en-US" dirty="0"/>
              <a:t>最初版本</a:t>
            </a:r>
            <a:endParaRPr lang="en-US" altLang="zh-CN" dirty="0"/>
          </a:p>
          <a:p>
            <a:r>
              <a:rPr lang="zh-CN" altLang="en-US" dirty="0"/>
              <a:t>专注于实现高性能</a:t>
            </a:r>
            <a:r>
              <a:rPr lang="en-US" altLang="zh-CN" dirty="0"/>
              <a:t>Web</a:t>
            </a:r>
            <a:r>
              <a:rPr lang="zh-CN" altLang="en-US" dirty="0"/>
              <a:t>服务器优化</a:t>
            </a:r>
            <a:r>
              <a:rPr lang="zh-CN" altLang="en-US" dirty="0" smtClean="0"/>
              <a:t>的专家</a:t>
            </a:r>
            <a:r>
              <a:rPr lang="zh-CN" altLang="en-US" dirty="0"/>
              <a:t>，几经探索，几经挫折，遇到</a:t>
            </a:r>
            <a:r>
              <a:rPr lang="en-US" altLang="zh-CN" dirty="0"/>
              <a:t>V8</a:t>
            </a:r>
            <a:r>
              <a:rPr lang="zh-CN" altLang="en-US" dirty="0"/>
              <a:t>而诞生的项目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1026" name="Picture 2" descr="http://cdn.infoqstatic.com/statics_s1_20150519-0054u2/resource/articles/node-js-and-io-js/zh/resources/052000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8486" y="1062681"/>
            <a:ext cx="4113780" cy="3085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30964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MAKE IT BETTER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2919177-F413-42C5-BEEE-C77E4D49F469}" type="slidenum">
              <a:rPr lang="zh-CN" altLang="en-US" smtClean="0"/>
              <a:pPr>
                <a:defRPr/>
              </a:pPr>
              <a:t>140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HTTP</a:t>
            </a:r>
            <a:r>
              <a:rPr lang="zh-CN" altLang="en-US"/>
              <a:t>概念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HTTP</a:t>
            </a:r>
            <a:r>
              <a:rPr lang="zh-CN" altLang="en-US" dirty="0"/>
              <a:t>（</a:t>
            </a:r>
            <a:r>
              <a:rPr lang="en-US" altLang="zh-CN" dirty="0"/>
              <a:t>Hyper Text Transfer Protocol</a:t>
            </a:r>
            <a:r>
              <a:rPr lang="zh-CN" altLang="en-US" dirty="0"/>
              <a:t>），超文本传输协议，是一种</a:t>
            </a:r>
            <a:r>
              <a:rPr lang="zh-CN" altLang="en-US" dirty="0">
                <a:solidFill>
                  <a:srgbClr val="FC0C59"/>
                </a:solidFill>
              </a:rPr>
              <a:t>通信协议</a:t>
            </a:r>
            <a:r>
              <a:rPr lang="en-US" altLang="zh-CN" dirty="0"/>
              <a:t>,</a:t>
            </a:r>
            <a:r>
              <a:rPr lang="zh-CN" altLang="en-US" dirty="0"/>
              <a:t>它允许将超文本标记语言（</a:t>
            </a:r>
            <a:r>
              <a:rPr lang="en-US" altLang="zh-CN" dirty="0"/>
              <a:t>HTML</a:t>
            </a:r>
            <a:r>
              <a:rPr lang="zh-CN" altLang="en-US" dirty="0"/>
              <a:t>）文档从</a:t>
            </a:r>
            <a:r>
              <a:rPr lang="en-US" altLang="zh-CN" dirty="0"/>
              <a:t>Web</a:t>
            </a:r>
            <a:r>
              <a:rPr lang="zh-CN" altLang="en-US" dirty="0"/>
              <a:t>服务器传送到客户端的浏览器</a:t>
            </a:r>
            <a:endParaRPr lang="en-US" altLang="zh-CN" dirty="0"/>
          </a:p>
          <a:p>
            <a:r>
              <a:rPr lang="zh-CN" altLang="en-US" dirty="0"/>
              <a:t>它是一个应用层协议，承载与</a:t>
            </a:r>
            <a:r>
              <a:rPr lang="en-US" altLang="zh-CN" dirty="0"/>
              <a:t>TCP</a:t>
            </a:r>
            <a:r>
              <a:rPr lang="zh-CN" altLang="en-US" dirty="0"/>
              <a:t>之上</a:t>
            </a:r>
            <a:endParaRPr lang="en-US" altLang="zh-CN" dirty="0"/>
          </a:p>
          <a:p>
            <a:r>
              <a:rPr lang="zh-CN" altLang="en-US" dirty="0"/>
              <a:t>由请求和响应构成，是一个标准的客户端服务器模型</a:t>
            </a:r>
            <a:endParaRPr lang="en-US" altLang="zh-CN" dirty="0"/>
          </a:p>
          <a:p>
            <a:r>
              <a:rPr lang="zh-CN" altLang="en-US" dirty="0"/>
              <a:t>问答式交互，客户端和服务器一问一答进行通信</a:t>
            </a:r>
          </a:p>
        </p:txBody>
      </p:sp>
    </p:spTree>
    <p:extLst>
      <p:ext uri="{BB962C8B-B14F-4D97-AF65-F5344CB8AC3E}">
        <p14:creationId xmlns:p14="http://schemas.microsoft.com/office/powerpoint/2010/main" val="15759397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2919177-F413-42C5-BEEE-C77E4D49F469}" type="slidenum">
              <a:rPr lang="zh-CN" altLang="en-US" smtClean="0"/>
              <a:pPr>
                <a:defRPr/>
              </a:pPr>
              <a:t>141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URL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Uniform </a:t>
            </a:r>
            <a:r>
              <a:rPr lang="en-US" altLang="zh-CN" dirty="0" err="1"/>
              <a:t>Resoure</a:t>
            </a:r>
            <a:r>
              <a:rPr lang="en-US" altLang="zh-CN" dirty="0"/>
              <a:t> Locator</a:t>
            </a:r>
            <a:r>
              <a:rPr lang="zh-CN" altLang="en-US" dirty="0"/>
              <a:t>：统一</a:t>
            </a:r>
            <a:r>
              <a:rPr lang="zh-CN" altLang="en-US" b="1" dirty="0">
                <a:solidFill>
                  <a:srgbClr val="FF0000"/>
                </a:solidFill>
              </a:rPr>
              <a:t>资源</a:t>
            </a:r>
            <a:r>
              <a:rPr lang="zh-CN" altLang="en-US" dirty="0"/>
              <a:t>定位器</a:t>
            </a:r>
            <a:endParaRPr lang="en-US" altLang="zh-CN" dirty="0"/>
          </a:p>
          <a:p>
            <a:r>
              <a:rPr lang="en-US" altLang="zh-CN" dirty="0"/>
              <a:t>URL</a:t>
            </a:r>
            <a:r>
              <a:rPr lang="zh-CN" altLang="en-US" dirty="0"/>
              <a:t>地址格式排列为：</a:t>
            </a:r>
            <a:r>
              <a:rPr lang="en-US" altLang="zh-CN" dirty="0"/>
              <a:t>scheme://host:port/path</a:t>
            </a:r>
          </a:p>
          <a:p>
            <a:pPr lvl="1"/>
            <a:r>
              <a:rPr lang="en-US" altLang="zh-CN" dirty="0"/>
              <a:t>Internet</a:t>
            </a:r>
            <a:r>
              <a:rPr lang="zh-CN" altLang="en-US" dirty="0"/>
              <a:t>资源类型（</a:t>
            </a:r>
            <a:r>
              <a:rPr lang="en-US" altLang="zh-CN" dirty="0"/>
              <a:t>scheme</a:t>
            </a:r>
            <a:r>
              <a:rPr lang="zh-CN" altLang="en-US" dirty="0"/>
              <a:t>）：指出</a:t>
            </a:r>
            <a:r>
              <a:rPr lang="en-US" altLang="zh-CN" dirty="0"/>
              <a:t>WWW </a:t>
            </a:r>
            <a:r>
              <a:rPr lang="zh-CN" altLang="en-US" dirty="0"/>
              <a:t>客户程序用来操作的工具。</a:t>
            </a:r>
            <a:endParaRPr lang="en-US" altLang="zh-CN" dirty="0"/>
          </a:p>
          <a:p>
            <a:pPr lvl="1"/>
            <a:r>
              <a:rPr lang="zh-CN" altLang="en-US" dirty="0"/>
              <a:t>服务器地址（</a:t>
            </a:r>
            <a:r>
              <a:rPr lang="en-US" altLang="zh-CN" dirty="0"/>
              <a:t>host</a:t>
            </a:r>
            <a:r>
              <a:rPr lang="zh-CN" altLang="en-US" dirty="0"/>
              <a:t>）：指出</a:t>
            </a:r>
            <a:r>
              <a:rPr lang="en-US" altLang="zh-CN" dirty="0"/>
              <a:t>WWW </a:t>
            </a:r>
            <a:r>
              <a:rPr lang="zh-CN" altLang="en-US" dirty="0"/>
              <a:t>页所在的服务器域名</a:t>
            </a:r>
            <a:endParaRPr lang="en-US" altLang="zh-CN" dirty="0"/>
          </a:p>
          <a:p>
            <a:pPr lvl="1"/>
            <a:r>
              <a:rPr lang="zh-CN" altLang="en-US" dirty="0"/>
              <a:t>端口（</a:t>
            </a:r>
            <a:r>
              <a:rPr lang="en-US" altLang="zh-CN" dirty="0"/>
              <a:t>port</a:t>
            </a:r>
            <a:r>
              <a:rPr lang="zh-CN" altLang="en-US" dirty="0"/>
              <a:t>）：有时（并非总是这样），对某些资源的访问来说，需给出相应的服务器提供端口号</a:t>
            </a:r>
            <a:endParaRPr lang="en-US" altLang="zh-CN" dirty="0"/>
          </a:p>
          <a:p>
            <a:pPr lvl="1"/>
            <a:r>
              <a:rPr lang="zh-CN" altLang="en-US" dirty="0"/>
              <a:t>路径（</a:t>
            </a:r>
            <a:r>
              <a:rPr lang="en-US" altLang="zh-CN" dirty="0"/>
              <a:t>path</a:t>
            </a:r>
            <a:r>
              <a:rPr lang="zh-CN" altLang="en-US" dirty="0"/>
              <a:t>）：指明服务器上某资源的位置</a:t>
            </a:r>
            <a:endParaRPr lang="en-US" altLang="zh-CN" dirty="0"/>
          </a:p>
          <a:p>
            <a:r>
              <a:rPr lang="en-US" altLang="zh-CN" dirty="0"/>
              <a:t>http://example.com/part/index.htm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988373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2919177-F413-42C5-BEEE-C77E4D49F469}" type="slidenum">
              <a:rPr lang="zh-CN" altLang="en-US" smtClean="0"/>
              <a:pPr>
                <a:defRPr/>
              </a:pPr>
              <a:t>142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端口的分类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1800" dirty="0"/>
              <a:t>端口范围：0-65535之间。端口的意义：用来区分不同的进程。</a:t>
            </a:r>
            <a:endParaRPr lang="en-US" altLang="zh-CN" sz="1800" dirty="0"/>
          </a:p>
          <a:p>
            <a:r>
              <a:rPr lang="zh-CN" altLang="en-US" sz="2000" dirty="0"/>
              <a:t>端口分为以下三类：</a:t>
            </a:r>
            <a:endParaRPr lang="en-US" altLang="zh-CN" sz="2000" dirty="0"/>
          </a:p>
          <a:p>
            <a:r>
              <a:rPr lang="zh-CN" altLang="en-US" sz="1600" dirty="0"/>
              <a:t>（1）公认端口（Well Known Ports）：从0到1023，它们紧密绑定（binding）于一些服务。通常这些端口的通讯 明确表明了某种服务的协议。例如：80端口实际上总是HTTP通讯,ftp21,smtp25,....。</a:t>
            </a:r>
            <a:endParaRPr lang="en-US" altLang="zh-CN" sz="1600" dirty="0"/>
          </a:p>
          <a:p>
            <a:r>
              <a:rPr lang="zh-CN" altLang="en-US" sz="1600" dirty="0"/>
              <a:t>（2）注册端口（Registered Ports）：从1024到49151。它们松散地绑定于一些服务。也就是说有许多服务绑定于 这些端口，这些端口同样用于许多其它目的。例如：许多系统处理动态端口从1024左右开始。</a:t>
            </a:r>
            <a:endParaRPr lang="en-US" altLang="zh-CN" sz="1600" dirty="0"/>
          </a:p>
          <a:p>
            <a:r>
              <a:rPr lang="zh-CN" altLang="en-US" sz="1600" dirty="0"/>
              <a:t>（3）动态和/或私有端口（Dynamic and/or Private Ports）：从49152到65535。理论上，不应为服务分配这些端 口。实际上，机器通常从1024起分配动态端口。但也有例外：SUN的RPC端口从32768开始。</a:t>
            </a:r>
            <a:endParaRPr lang="en-US" altLang="zh-CN" sz="1600" dirty="0"/>
          </a:p>
        </p:txBody>
      </p:sp>
    </p:spTree>
    <p:extLst>
      <p:ext uri="{BB962C8B-B14F-4D97-AF65-F5344CB8AC3E}">
        <p14:creationId xmlns:p14="http://schemas.microsoft.com/office/powerpoint/2010/main" val="816798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zh-CN"/>
              <a:t>MAKE IT BETTER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2919177-F413-42C5-BEEE-C77E4D49F469}" type="slidenum">
              <a:rPr lang="zh-CN" altLang="en-US" smtClean="0"/>
              <a:pPr>
                <a:defRPr/>
              </a:pPr>
              <a:t>143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/>
              <a:t>HTTP</a:t>
            </a:r>
            <a:r>
              <a:rPr lang="zh-CN" altLang="en-US" sz="2800" dirty="0"/>
              <a:t>协议用于客户端和服务器端之间的通信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405" y="2119746"/>
            <a:ext cx="8143205" cy="2541876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72836" y="5181600"/>
            <a:ext cx="79303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C0C59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在两台计算机之间使用</a:t>
            </a:r>
            <a:r>
              <a:rPr lang="en-US" altLang="zh-CN" dirty="0">
                <a:solidFill>
                  <a:srgbClr val="FC0C59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HTTP</a:t>
            </a:r>
            <a:r>
              <a:rPr lang="zh-CN" altLang="en-US" dirty="0">
                <a:solidFill>
                  <a:srgbClr val="FC0C59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协议通信时，必定一端担任客户端角色，另一端</a:t>
            </a:r>
            <a:endParaRPr lang="en-US" altLang="zh-CN" dirty="0">
              <a:solidFill>
                <a:srgbClr val="FC0C59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zh-CN" altLang="en-US" dirty="0">
                <a:solidFill>
                  <a:srgbClr val="FC0C59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担任服务器端角色</a:t>
            </a:r>
          </a:p>
        </p:txBody>
      </p:sp>
    </p:spTree>
    <p:extLst>
      <p:ext uri="{BB962C8B-B14F-4D97-AF65-F5344CB8AC3E}">
        <p14:creationId xmlns:p14="http://schemas.microsoft.com/office/powerpoint/2010/main" val="14266315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zh-CN"/>
              <a:t>MAKE IT BETTER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2919177-F413-42C5-BEEE-C77E4D49F469}" type="slidenum">
              <a:rPr lang="zh-CN" altLang="en-US" smtClean="0"/>
              <a:pPr>
                <a:defRPr/>
              </a:pPr>
              <a:t>144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/>
              <a:t>通过请求和响应的交换达成通信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460" y="2202871"/>
            <a:ext cx="8156150" cy="2350077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628650" y="4849091"/>
            <a:ext cx="734047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C0C59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HTTP</a:t>
            </a:r>
            <a:r>
              <a:rPr lang="zh-CN" altLang="en-US" dirty="0">
                <a:solidFill>
                  <a:srgbClr val="FC0C59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协议规定，请求从客户端发出，最后服务器端响应该请求并返回</a:t>
            </a:r>
            <a:endParaRPr lang="en-US" altLang="zh-CN" dirty="0">
              <a:solidFill>
                <a:srgbClr val="FC0C59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endParaRPr lang="en-US" altLang="zh-CN" dirty="0">
              <a:solidFill>
                <a:srgbClr val="FC0C59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zh-CN" altLang="en-US" dirty="0">
                <a:solidFill>
                  <a:srgbClr val="FC0C59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也就是说，肯定是先从客户端开始建立通信的，服务器端在没有接收到</a:t>
            </a:r>
            <a:endParaRPr lang="en-US" altLang="zh-CN" dirty="0">
              <a:solidFill>
                <a:srgbClr val="FC0C59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zh-CN" altLang="en-US" dirty="0">
                <a:solidFill>
                  <a:srgbClr val="FC0C59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请求之前不会发送响应</a:t>
            </a:r>
          </a:p>
        </p:txBody>
      </p:sp>
    </p:spTree>
    <p:extLst>
      <p:ext uri="{BB962C8B-B14F-4D97-AF65-F5344CB8AC3E}">
        <p14:creationId xmlns:p14="http://schemas.microsoft.com/office/powerpoint/2010/main" val="27288919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zh-CN"/>
              <a:t>MAKE IT BETTER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2919177-F413-42C5-BEEE-C77E4D49F469}" type="slidenum">
              <a:rPr lang="zh-CN" altLang="en-US" smtClean="0"/>
              <a:pPr>
                <a:defRPr/>
              </a:pPr>
              <a:t>145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请求响应实例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8950" y="1663844"/>
            <a:ext cx="5488565" cy="2984741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9306" y="1939636"/>
            <a:ext cx="2083378" cy="44656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573230" y="1870361"/>
            <a:ext cx="398491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起始行开头的</a:t>
            </a:r>
            <a:r>
              <a:rPr lang="en-US" altLang="zh-CN" dirty="0"/>
              <a:t>GET</a:t>
            </a:r>
          </a:p>
          <a:p>
            <a:r>
              <a:rPr lang="zh-CN" altLang="en-US" dirty="0"/>
              <a:t>：表示请求访问服务器</a:t>
            </a:r>
            <a:endParaRPr lang="en-US" altLang="zh-CN" dirty="0"/>
          </a:p>
          <a:p>
            <a:r>
              <a:rPr lang="zh-CN" altLang="en-US" dirty="0"/>
              <a:t>的类型，称为方法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随后的字符串</a:t>
            </a:r>
            <a:r>
              <a:rPr lang="en-US" altLang="zh-CN" dirty="0"/>
              <a:t>/index.html</a:t>
            </a:r>
          </a:p>
          <a:p>
            <a:r>
              <a:rPr lang="zh-CN" altLang="en-US" dirty="0"/>
              <a:t>：指明了请求访问的资源对象，</a:t>
            </a:r>
            <a:endParaRPr lang="en-US" altLang="zh-CN" dirty="0"/>
          </a:p>
          <a:p>
            <a:r>
              <a:rPr lang="zh-CN" altLang="en-US" dirty="0"/>
              <a:t>也叫请求</a:t>
            </a:r>
            <a:r>
              <a:rPr lang="en-US" altLang="zh-CN" dirty="0"/>
              <a:t>URI</a:t>
            </a:r>
          </a:p>
          <a:p>
            <a:endParaRPr lang="en-US" altLang="zh-CN" dirty="0"/>
          </a:p>
          <a:p>
            <a:r>
              <a:rPr lang="zh-CN" altLang="en-US" dirty="0"/>
              <a:t>最后的</a:t>
            </a:r>
            <a:r>
              <a:rPr lang="en-US" altLang="zh-CN" dirty="0"/>
              <a:t>HTTP/1.1</a:t>
            </a:r>
            <a:r>
              <a:rPr lang="zh-CN" altLang="en-US" dirty="0"/>
              <a:t>，即</a:t>
            </a:r>
            <a:r>
              <a:rPr lang="en-US" altLang="zh-CN" dirty="0"/>
              <a:t>HTTP</a:t>
            </a:r>
            <a:r>
              <a:rPr lang="zh-CN" altLang="en-US" dirty="0"/>
              <a:t>版本号</a:t>
            </a:r>
            <a:endParaRPr lang="en-US" altLang="zh-CN" dirty="0"/>
          </a:p>
          <a:p>
            <a:r>
              <a:rPr lang="zh-CN" altLang="en-US" dirty="0"/>
              <a:t>用来提示客户端使用的</a:t>
            </a:r>
            <a:r>
              <a:rPr lang="en-US" altLang="zh-CN" dirty="0"/>
              <a:t>HTTP</a:t>
            </a:r>
            <a:r>
              <a:rPr lang="zh-CN" altLang="en-US" dirty="0"/>
              <a:t>协议的功能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2549236" y="5320145"/>
            <a:ext cx="5437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>
                <a:solidFill>
                  <a:srgbClr val="FC0C59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请求访问某台</a:t>
            </a:r>
            <a:r>
              <a:rPr lang="en-US" altLang="zh-CN">
                <a:solidFill>
                  <a:srgbClr val="FC0C59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HTTP</a:t>
            </a:r>
            <a:r>
              <a:rPr lang="zh-CN" altLang="en-US">
                <a:solidFill>
                  <a:srgbClr val="FC0C59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服务器上的</a:t>
            </a:r>
            <a:r>
              <a:rPr lang="en-US" altLang="zh-CN">
                <a:solidFill>
                  <a:srgbClr val="FC0C59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/index.htm</a:t>
            </a:r>
            <a:r>
              <a:rPr lang="zh-CN" altLang="en-US">
                <a:solidFill>
                  <a:srgbClr val="FC0C59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页面资源</a:t>
            </a:r>
          </a:p>
        </p:txBody>
      </p:sp>
    </p:spTree>
    <p:extLst>
      <p:ext uri="{BB962C8B-B14F-4D97-AF65-F5344CB8AC3E}">
        <p14:creationId xmlns:p14="http://schemas.microsoft.com/office/powerpoint/2010/main" val="41239620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2919177-F413-42C5-BEEE-C77E4D49F469}" type="slidenum">
              <a:rPr lang="zh-CN" altLang="en-US" smtClean="0"/>
              <a:pPr>
                <a:defRPr/>
              </a:pPr>
              <a:t>146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协议结构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337" y="1672046"/>
            <a:ext cx="7854452" cy="4853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7375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zh-CN"/>
              <a:t>MAKE IT BETTER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2919177-F413-42C5-BEEE-C77E4D49F469}" type="slidenum">
              <a:rPr lang="zh-CN" altLang="en-US" smtClean="0"/>
              <a:pPr>
                <a:defRPr/>
              </a:pPr>
              <a:t>147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请求报文的构成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1112" y="1807498"/>
            <a:ext cx="6581775" cy="316230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177643" y="5167745"/>
            <a:ext cx="68002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C0C59"/>
                </a:solidFill>
              </a:rPr>
              <a:t>请求报文是由</a:t>
            </a:r>
            <a:r>
              <a:rPr lang="zh-CN" altLang="en-US" b="1" dirty="0">
                <a:solidFill>
                  <a:srgbClr val="FC0C59"/>
                </a:solidFill>
              </a:rPr>
              <a:t>请求方法</a:t>
            </a:r>
            <a:r>
              <a:rPr lang="zh-CN" altLang="en-US" dirty="0">
                <a:solidFill>
                  <a:srgbClr val="FC0C59"/>
                </a:solidFill>
              </a:rPr>
              <a:t>、</a:t>
            </a:r>
            <a:r>
              <a:rPr lang="zh-CN" altLang="en-US" b="1" dirty="0">
                <a:solidFill>
                  <a:srgbClr val="FC0C59"/>
                </a:solidFill>
              </a:rPr>
              <a:t>请求</a:t>
            </a:r>
            <a:r>
              <a:rPr lang="en-US" altLang="zh-CN" b="1" dirty="0">
                <a:solidFill>
                  <a:srgbClr val="FC0C59"/>
                </a:solidFill>
              </a:rPr>
              <a:t>URI</a:t>
            </a:r>
            <a:r>
              <a:rPr lang="zh-CN" altLang="en-US" dirty="0">
                <a:solidFill>
                  <a:srgbClr val="FC0C59"/>
                </a:solidFill>
              </a:rPr>
              <a:t>、</a:t>
            </a:r>
            <a:r>
              <a:rPr lang="zh-CN" altLang="en-US" b="1" dirty="0">
                <a:solidFill>
                  <a:srgbClr val="FC0C59"/>
                </a:solidFill>
              </a:rPr>
              <a:t>协议版本</a:t>
            </a:r>
            <a:r>
              <a:rPr lang="zh-CN" altLang="en-US" dirty="0">
                <a:solidFill>
                  <a:srgbClr val="FC0C59"/>
                </a:solidFill>
              </a:rPr>
              <a:t>、</a:t>
            </a:r>
            <a:r>
              <a:rPr lang="zh-CN" altLang="en-US" b="1" dirty="0">
                <a:solidFill>
                  <a:srgbClr val="FC0C59"/>
                </a:solidFill>
              </a:rPr>
              <a:t>可选的请求首部字 </a:t>
            </a:r>
            <a:endParaRPr lang="en-US" altLang="zh-CN" b="1" dirty="0">
              <a:solidFill>
                <a:srgbClr val="FC0C59"/>
              </a:solidFill>
            </a:endParaRPr>
          </a:p>
          <a:p>
            <a:r>
              <a:rPr lang="zh-CN" altLang="en-US" b="1" dirty="0">
                <a:solidFill>
                  <a:srgbClr val="FC0C59"/>
                </a:solidFill>
              </a:rPr>
              <a:t> 段</a:t>
            </a:r>
            <a:r>
              <a:rPr lang="zh-CN" altLang="en-US" dirty="0">
                <a:solidFill>
                  <a:srgbClr val="FC0C59"/>
                </a:solidFill>
              </a:rPr>
              <a:t>和</a:t>
            </a:r>
            <a:r>
              <a:rPr lang="zh-CN" altLang="en-US" b="1" dirty="0">
                <a:solidFill>
                  <a:srgbClr val="FC0C59"/>
                </a:solidFill>
              </a:rPr>
              <a:t>内容实体</a:t>
            </a:r>
            <a:r>
              <a:rPr lang="zh-CN" altLang="en-US" dirty="0">
                <a:solidFill>
                  <a:srgbClr val="FC0C59"/>
                </a:solidFill>
              </a:rPr>
              <a:t>构成的</a:t>
            </a:r>
            <a:endParaRPr lang="en-US" altLang="zh-CN" dirty="0">
              <a:solidFill>
                <a:srgbClr val="FC0C59"/>
              </a:solidFill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08559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zh-CN"/>
              <a:t>MAKE IT BETTER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2919177-F413-42C5-BEEE-C77E4D49F469}" type="slidenum">
              <a:rPr lang="zh-CN" altLang="en-US" smtClean="0"/>
              <a:pPr>
                <a:defRPr/>
              </a:pPr>
              <a:t>148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响应报文的构成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0363" y="1840054"/>
            <a:ext cx="6463274" cy="3341544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02327" y="5389417"/>
            <a:ext cx="68788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>
                <a:solidFill>
                  <a:srgbClr val="FC0C59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响应报文基本上由协议版本、状态码、用以解释状态码的原因短语</a:t>
            </a:r>
            <a:endParaRPr lang="en-US" altLang="zh-CN">
              <a:solidFill>
                <a:srgbClr val="FC0C59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zh-CN" altLang="en-US">
                <a:solidFill>
                  <a:srgbClr val="FC0C59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可选的响应首部以及实体主体构成</a:t>
            </a:r>
          </a:p>
        </p:txBody>
      </p:sp>
    </p:spTree>
    <p:extLst>
      <p:ext uri="{BB962C8B-B14F-4D97-AF65-F5344CB8AC3E}">
        <p14:creationId xmlns:p14="http://schemas.microsoft.com/office/powerpoint/2010/main" val="24611825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2919177-F413-42C5-BEEE-C77E4D49F469}" type="slidenum">
              <a:rPr lang="zh-CN" altLang="en-US" smtClean="0"/>
              <a:pPr>
                <a:defRPr/>
              </a:pPr>
              <a:t>149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状态码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000"/>
              <a:t>作用：当客户端向服务器发送请求时，描述请求的返回结果。借助状态码，用户可以知道服务器端是正常处理了请求，还是出现了错误。</a:t>
            </a:r>
            <a:endParaRPr lang="en-US" altLang="zh-CN" sz="2000"/>
          </a:p>
          <a:p>
            <a:endParaRPr lang="en-US" altLang="zh-CN"/>
          </a:p>
          <a:p>
            <a:endParaRPr lang="en-US" altLang="zh-CN" sz="2000"/>
          </a:p>
        </p:txBody>
      </p:sp>
      <p:graphicFrame>
        <p:nvGraphicFramePr>
          <p:cNvPr id="7" name="表格 6"/>
          <p:cNvGraphicFramePr>
            <a:graphicFrameLocks noGrp="1"/>
          </p:cNvGraphicFramePr>
          <p:nvPr>
            <p:extLst/>
          </p:nvPr>
        </p:nvGraphicFramePr>
        <p:xfrm>
          <a:off x="628650" y="3148145"/>
          <a:ext cx="7886700" cy="3266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0713">
                  <a:extLst>
                    <a:ext uri="{9D8B030D-6E8A-4147-A177-3AD203B41FA5}">
                      <a16:colId xmlns:a16="http://schemas.microsoft.com/office/drawing/2014/main" xmlns="" val="2646951237"/>
                    </a:ext>
                  </a:extLst>
                </a:gridCol>
                <a:gridCol w="3437087">
                  <a:extLst>
                    <a:ext uri="{9D8B030D-6E8A-4147-A177-3AD203B41FA5}">
                      <a16:colId xmlns:a16="http://schemas.microsoft.com/office/drawing/2014/main" xmlns="" val="3419362777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xmlns="" val="1701567036"/>
                    </a:ext>
                  </a:extLst>
                </a:gridCol>
              </a:tblGrid>
              <a:tr h="52528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/>
                        <a:t>类别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/>
                        <a:t>原因短语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547154351"/>
                  </a:ext>
                </a:extLst>
              </a:tr>
              <a:tr h="525280">
                <a:tc>
                  <a:txBody>
                    <a:bodyPr/>
                    <a:lstStyle/>
                    <a:p>
                      <a:r>
                        <a:rPr lang="en-US" altLang="zh-CN"/>
                        <a:t>1XX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信息状态码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接收的请求正在处理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678521859"/>
                  </a:ext>
                </a:extLst>
              </a:tr>
              <a:tr h="525280">
                <a:tc>
                  <a:txBody>
                    <a:bodyPr/>
                    <a:lstStyle/>
                    <a:p>
                      <a:r>
                        <a:rPr lang="en-US" altLang="zh-CN"/>
                        <a:t>2XX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/>
                        <a:t>Success</a:t>
                      </a:r>
                      <a:r>
                        <a:rPr lang="zh-CN" altLang="en-US"/>
                        <a:t>（成功状态码）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/>
                        <a:t>请求正常处理完毕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805800770"/>
                  </a:ext>
                </a:extLst>
              </a:tr>
              <a:tr h="525280">
                <a:tc>
                  <a:txBody>
                    <a:bodyPr/>
                    <a:lstStyle/>
                    <a:p>
                      <a:r>
                        <a:rPr lang="en-US" altLang="zh-CN"/>
                        <a:t>3XX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重定向状态码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需要进行附加操作以完成请求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98628180"/>
                  </a:ext>
                </a:extLst>
              </a:tr>
              <a:tr h="525280">
                <a:tc>
                  <a:txBody>
                    <a:bodyPr/>
                    <a:lstStyle/>
                    <a:p>
                      <a:r>
                        <a:rPr lang="en-US" altLang="zh-CN"/>
                        <a:t>4XX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/>
                        <a:t>客户端错误状态码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服务器无法处理请求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483718844"/>
                  </a:ext>
                </a:extLst>
              </a:tr>
              <a:tr h="525280">
                <a:tc>
                  <a:txBody>
                    <a:bodyPr/>
                    <a:lstStyle/>
                    <a:p>
                      <a:r>
                        <a:rPr lang="en-US" altLang="zh-CN"/>
                        <a:t>5XX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/>
                        <a:t>服务器错误状态码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服务器处理请求出错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6687419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635402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zh-CN"/>
              <a:t>MAKE IT BETTER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2919177-F413-42C5-BEEE-C77E4D49F469}" type="slidenum">
              <a:rPr lang="zh-CN" altLang="en-US" smtClean="0"/>
              <a:pPr>
                <a:defRPr/>
              </a:pPr>
              <a:t>15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为什么要学习</a:t>
            </a:r>
            <a:r>
              <a:rPr lang="en-US" altLang="zh-CN" dirty="0"/>
              <a:t>Node.js</a:t>
            </a:r>
            <a:r>
              <a:rPr lang="zh-CN" altLang="en-US" dirty="0"/>
              <a:t>？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000" dirty="0"/>
              <a:t>全栈开发工程师</a:t>
            </a:r>
            <a:endParaRPr lang="en-US" altLang="zh-CN" sz="2000" dirty="0"/>
          </a:p>
          <a:p>
            <a:pPr lvl="1"/>
            <a:r>
              <a:rPr lang="zh-CN" altLang="en-US" sz="1800" dirty="0"/>
              <a:t>技能全面、学习能力强、沟通成本低、学习成本高</a:t>
            </a:r>
            <a:endParaRPr lang="en-US" altLang="zh-CN" sz="1800" dirty="0"/>
          </a:p>
          <a:p>
            <a:pPr lvl="1"/>
            <a:r>
              <a:rPr lang="zh-CN" altLang="en-US" sz="1800" dirty="0"/>
              <a:t>掌握多种技能，独立完成产品</a:t>
            </a:r>
            <a:endParaRPr lang="en-US" altLang="zh-CN" sz="1800" dirty="0"/>
          </a:p>
          <a:p>
            <a:r>
              <a:rPr lang="zh-CN" altLang="en-US" sz="2000" dirty="0" smtClean="0"/>
              <a:t>前端开发</a:t>
            </a:r>
            <a:endParaRPr lang="en-US" altLang="zh-CN" sz="2000" dirty="0" smtClean="0"/>
          </a:p>
          <a:p>
            <a:pPr lvl="1"/>
            <a:r>
              <a:rPr lang="en-US" altLang="zh-CN" sz="1800" dirty="0" smtClean="0"/>
              <a:t>html</a:t>
            </a:r>
            <a:r>
              <a:rPr lang="zh-CN" altLang="en-US" sz="1800" dirty="0" smtClean="0"/>
              <a:t>、</a:t>
            </a:r>
            <a:r>
              <a:rPr lang="en-US" altLang="zh-CN" sz="1800" dirty="0" err="1" smtClean="0"/>
              <a:t>css</a:t>
            </a:r>
            <a:r>
              <a:rPr lang="zh-CN" altLang="en-US" sz="1800" dirty="0" smtClean="0"/>
              <a:t>、</a:t>
            </a:r>
            <a:r>
              <a:rPr lang="en-US" altLang="zh-CN" sz="1800" dirty="0" smtClean="0"/>
              <a:t>JavaScript</a:t>
            </a:r>
            <a:r>
              <a:rPr lang="zh-CN" altLang="en-US" sz="1800" dirty="0" smtClean="0"/>
              <a:t>、</a:t>
            </a:r>
            <a:r>
              <a:rPr lang="en-US" altLang="zh-CN" sz="1800" dirty="0" smtClean="0"/>
              <a:t>jQuery</a:t>
            </a:r>
            <a:r>
              <a:rPr lang="zh-CN" altLang="en-US" sz="1800" dirty="0" smtClean="0"/>
              <a:t>、</a:t>
            </a:r>
            <a:r>
              <a:rPr lang="en-US" altLang="zh-CN" sz="1800" dirty="0" smtClean="0"/>
              <a:t>Angular</a:t>
            </a:r>
            <a:r>
              <a:rPr lang="zh-CN" altLang="en-US" sz="1800" dirty="0" smtClean="0"/>
              <a:t>、前端优化、</a:t>
            </a:r>
            <a:endParaRPr lang="en-US" altLang="zh-CN" sz="1800" dirty="0" smtClean="0"/>
          </a:p>
          <a:p>
            <a:pPr lvl="1"/>
            <a:r>
              <a:rPr lang="zh-CN" altLang="en-US" sz="1800" dirty="0" smtClean="0"/>
              <a:t>自动化框架等</a:t>
            </a:r>
            <a:endParaRPr lang="en-US" altLang="zh-CN" sz="1800" dirty="0" smtClean="0"/>
          </a:p>
          <a:p>
            <a:r>
              <a:rPr lang="zh-CN" altLang="en-US" sz="2000" dirty="0" smtClean="0"/>
              <a:t>后端开发</a:t>
            </a:r>
            <a:endParaRPr lang="en-US" altLang="zh-CN" sz="2000" dirty="0" smtClean="0"/>
          </a:p>
          <a:p>
            <a:pPr lvl="1"/>
            <a:r>
              <a:rPr lang="en-US" altLang="zh-CN" sz="1800" dirty="0" smtClean="0"/>
              <a:t>Node.js</a:t>
            </a:r>
            <a:r>
              <a:rPr lang="zh-CN" altLang="en-US" sz="1800" dirty="0" smtClean="0"/>
              <a:t>构建后台服务</a:t>
            </a:r>
            <a:endParaRPr lang="en-US" altLang="zh-CN" sz="1800" dirty="0" smtClean="0"/>
          </a:p>
          <a:p>
            <a:r>
              <a:rPr lang="zh-CN" altLang="en-US" sz="2000" dirty="0" smtClean="0"/>
              <a:t>移动端开发</a:t>
            </a:r>
            <a:endParaRPr lang="en-US" altLang="zh-CN" sz="2000" dirty="0" smtClean="0"/>
          </a:p>
          <a:p>
            <a:pPr lvl="1"/>
            <a:r>
              <a:rPr lang="en-US" altLang="zh-CN" sz="1600" dirty="0" smtClean="0"/>
              <a:t>HTML5</a:t>
            </a:r>
            <a:r>
              <a:rPr lang="zh-CN" altLang="en-US" sz="1600" dirty="0"/>
              <a:t>、</a:t>
            </a:r>
            <a:r>
              <a:rPr lang="en-US" altLang="zh-CN" sz="1600" dirty="0"/>
              <a:t>ionic</a:t>
            </a:r>
            <a:r>
              <a:rPr lang="zh-CN" altLang="en-US" sz="1600" dirty="0"/>
              <a:t>、</a:t>
            </a:r>
            <a:r>
              <a:rPr lang="en-US" altLang="zh-CN" sz="1600" dirty="0"/>
              <a:t>React native</a:t>
            </a:r>
            <a:r>
              <a:rPr lang="zh-CN" altLang="en-US" sz="1600" dirty="0"/>
              <a:t>、微信等。。。</a:t>
            </a:r>
            <a:endParaRPr lang="en-US" altLang="zh-CN" sz="1600" dirty="0"/>
          </a:p>
        </p:txBody>
      </p:sp>
    </p:spTree>
    <p:extLst>
      <p:ext uri="{BB962C8B-B14F-4D97-AF65-F5344CB8AC3E}">
        <p14:creationId xmlns:p14="http://schemas.microsoft.com/office/powerpoint/2010/main" val="23910136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2919177-F413-42C5-BEEE-C77E4D49F469}" type="slidenum">
              <a:rPr lang="zh-CN" altLang="en-US" smtClean="0"/>
              <a:pPr>
                <a:defRPr/>
              </a:pPr>
              <a:t>150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301</a:t>
            </a:r>
            <a:endParaRPr lang="zh-CN" altLang="en-US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963" y="1681163"/>
            <a:ext cx="7674074" cy="4657725"/>
          </a:xfrm>
        </p:spPr>
      </p:pic>
    </p:spTree>
    <p:extLst>
      <p:ext uri="{BB962C8B-B14F-4D97-AF65-F5344CB8AC3E}">
        <p14:creationId xmlns:p14="http://schemas.microsoft.com/office/powerpoint/2010/main" val="35591784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2919177-F413-42C5-BEEE-C77E4D49F469}" type="slidenum">
              <a:rPr lang="zh-CN" altLang="en-US" smtClean="0"/>
              <a:pPr>
                <a:defRPr/>
              </a:pPr>
              <a:t>151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服务器返回的报文类型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000" dirty="0"/>
              <a:t>Content-Type</a:t>
            </a:r>
            <a:r>
              <a:rPr lang="zh-CN" altLang="en-US" sz="2000" dirty="0"/>
              <a:t>：</a:t>
            </a:r>
            <a:r>
              <a:rPr lang="en-US" altLang="zh-CN" sz="2000" dirty="0"/>
              <a:t>text/html; charset=utf-8</a:t>
            </a:r>
            <a:r>
              <a:rPr lang="zh-CN" altLang="en-US" sz="2000" dirty="0"/>
              <a:t>表示返回数据的类型</a:t>
            </a:r>
            <a:endParaRPr lang="en-US" altLang="zh-CN" sz="2000" dirty="0"/>
          </a:p>
          <a:p>
            <a:r>
              <a:rPr lang="zh-CN" altLang="en-US" sz="2000" dirty="0"/>
              <a:t>服务器通过</a:t>
            </a:r>
            <a:r>
              <a:rPr lang="en-US" altLang="zh-CN" sz="2000" dirty="0"/>
              <a:t>Content-Type</a:t>
            </a:r>
            <a:r>
              <a:rPr lang="zh-CN" altLang="en-US" sz="2000" dirty="0"/>
              <a:t>告诉客户端</a:t>
            </a:r>
            <a:r>
              <a:rPr lang="zh-CN" altLang="en-US" sz="2000" b="1" dirty="0">
                <a:solidFill>
                  <a:srgbClr val="FC0C59"/>
                </a:solidFill>
              </a:rPr>
              <a:t>响应的数据的类型</a:t>
            </a:r>
            <a:r>
              <a:rPr lang="en-US" altLang="zh-CN" sz="2000" dirty="0"/>
              <a:t>,</a:t>
            </a:r>
            <a:r>
              <a:rPr lang="zh-CN" altLang="en-US" sz="2000" dirty="0"/>
              <a:t>这样</a:t>
            </a:r>
            <a:r>
              <a:rPr lang="zh-CN" altLang="en-US" sz="2000" dirty="0">
                <a:solidFill>
                  <a:srgbClr val="FC0C59"/>
                </a:solidFill>
              </a:rPr>
              <a:t>浏览器就根据返回数据的类型来进行不同的处理</a:t>
            </a:r>
            <a:r>
              <a:rPr lang="zh-CN" altLang="en-US" sz="2000" dirty="0"/>
              <a:t>，如果是图片类型就显示</a:t>
            </a:r>
            <a:r>
              <a:rPr lang="en-US" altLang="zh-CN" sz="2000" dirty="0"/>
              <a:t>,</a:t>
            </a:r>
            <a:r>
              <a:rPr lang="zh-CN" altLang="en-US" sz="2000" dirty="0"/>
              <a:t>如果是文本类型就直接显示内容，如果是文本类型的</a:t>
            </a:r>
            <a:r>
              <a:rPr lang="en-US" altLang="zh-CN" sz="2000" dirty="0"/>
              <a:t>html</a:t>
            </a:r>
            <a:r>
              <a:rPr lang="zh-CN" altLang="en-US" sz="2000" dirty="0"/>
              <a:t>格式就用浏览器渲染该格式</a:t>
            </a:r>
            <a:r>
              <a:rPr lang="en-US" altLang="zh-CN" sz="2000" dirty="0"/>
              <a:t>……</a:t>
            </a:r>
          </a:p>
          <a:p>
            <a:r>
              <a:rPr lang="zh-CN" altLang="en-US" sz="2000" dirty="0"/>
              <a:t>常用</a:t>
            </a:r>
            <a:r>
              <a:rPr lang="en-US" altLang="zh-CN" sz="2000" dirty="0"/>
              <a:t>Content-Type</a:t>
            </a:r>
            <a:r>
              <a:rPr lang="zh-CN" altLang="en-US" sz="2000" dirty="0"/>
              <a:t>：</a:t>
            </a:r>
            <a:r>
              <a:rPr lang="en-US" altLang="zh-CN" sz="2000" dirty="0"/>
              <a:t>text/html</a:t>
            </a:r>
            <a:r>
              <a:rPr lang="zh-CN" altLang="en-US" sz="2000" dirty="0"/>
              <a:t>、</a:t>
            </a:r>
            <a:r>
              <a:rPr lang="en-US" altLang="zh-CN" sz="2000" dirty="0"/>
              <a:t>image/gif</a:t>
            </a:r>
            <a:r>
              <a:rPr lang="zh-CN" altLang="en-US" sz="2000" dirty="0"/>
              <a:t>、</a:t>
            </a:r>
            <a:r>
              <a:rPr lang="en-US" altLang="zh-CN" sz="2000" dirty="0"/>
              <a:t>image\jpeg</a:t>
            </a:r>
            <a:r>
              <a:rPr lang="zh-CN" altLang="en-US" sz="2000" dirty="0"/>
              <a:t>、</a:t>
            </a:r>
            <a:r>
              <a:rPr lang="en-US" altLang="zh-CN" sz="2000" dirty="0"/>
              <a:t>text/plain</a:t>
            </a:r>
            <a:r>
              <a:rPr lang="zh-CN" altLang="en-US" sz="2000" dirty="0"/>
              <a:t>、</a:t>
            </a:r>
            <a:r>
              <a:rPr lang="en-US" altLang="zh-CN" sz="2000" dirty="0"/>
              <a:t>text/</a:t>
            </a:r>
            <a:r>
              <a:rPr lang="en-US" altLang="zh-CN" sz="2000" dirty="0" err="1"/>
              <a:t>javascript</a:t>
            </a:r>
            <a:r>
              <a:rPr lang="en-US" altLang="zh-CN" sz="2000" dirty="0"/>
              <a:t>...</a:t>
            </a:r>
          </a:p>
          <a:p>
            <a:r>
              <a:rPr lang="en-US" altLang="zh-CN" sz="2000" dirty="0" smtClean="0"/>
              <a:t>Content-L </a:t>
            </a:r>
            <a:r>
              <a:rPr lang="en-US" altLang="zh-CN" sz="2000" dirty="0" err="1" smtClean="0"/>
              <a:t>ength</a:t>
            </a:r>
            <a:r>
              <a:rPr lang="en-US" altLang="zh-CN" sz="2000" dirty="0"/>
              <a:t>:</a:t>
            </a:r>
            <a:r>
              <a:rPr lang="zh-CN" altLang="en-US" sz="2000" dirty="0"/>
              <a:t>表示响应报文体的字节长度，报文头只是描述，返回的具体数据在两个回车之后的内容中</a:t>
            </a:r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33311088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2919177-F413-42C5-BEEE-C77E4D49F469}" type="slidenum">
              <a:rPr lang="zh-CN" altLang="en-US" smtClean="0"/>
              <a:pPr>
                <a:defRPr/>
              </a:pPr>
              <a:t>152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HTTP</a:t>
            </a:r>
            <a:r>
              <a:rPr lang="zh-CN" altLang="en-US"/>
              <a:t>协议</a:t>
            </a:r>
            <a:r>
              <a:rPr lang="en-US" altLang="zh-CN"/>
              <a:t>-</a:t>
            </a:r>
            <a:r>
              <a:rPr lang="zh-CN" altLang="en-US"/>
              <a:t>其它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000" dirty="0"/>
              <a:t>HTTP</a:t>
            </a:r>
            <a:r>
              <a:rPr lang="zh-CN" altLang="en-US" sz="2000" dirty="0"/>
              <a:t>协议是无状态的，不会记得“上个请求”，所以哪怕在同一个页面中的</a:t>
            </a:r>
            <a:r>
              <a:rPr lang="en-US" altLang="zh-CN" sz="2000" dirty="0" err="1"/>
              <a:t>js</a:t>
            </a:r>
            <a:r>
              <a:rPr lang="zh-CN" altLang="en-US" sz="2000" dirty="0"/>
              <a:t>、</a:t>
            </a:r>
            <a:r>
              <a:rPr lang="en-US" altLang="zh-CN" sz="2000" dirty="0" err="1"/>
              <a:t>css</a:t>
            </a:r>
            <a:r>
              <a:rPr lang="zh-CN" altLang="en-US" sz="2000" dirty="0"/>
              <a:t>、</a:t>
            </a:r>
            <a:r>
              <a:rPr lang="en-US" altLang="zh-CN" sz="2000" dirty="0"/>
              <a:t>jpg</a:t>
            </a:r>
            <a:r>
              <a:rPr lang="zh-CN" altLang="en-US" sz="2000" dirty="0"/>
              <a:t>也都要重复的提交</a:t>
            </a:r>
            <a:r>
              <a:rPr lang="en-US" altLang="zh-CN" sz="2000" dirty="0"/>
              <a:t>Accept-Language</a:t>
            </a:r>
            <a:r>
              <a:rPr lang="zh-CN" altLang="en-US" sz="2000" dirty="0"/>
              <a:t>、</a:t>
            </a:r>
            <a:r>
              <a:rPr lang="en-US" altLang="zh-CN" sz="2000" smtClean="0"/>
              <a:t>Accept-Encoding</a:t>
            </a:r>
            <a:r>
              <a:rPr lang="zh-CN" altLang="en-US" sz="2000" smtClean="0"/>
              <a:t>等</a:t>
            </a:r>
            <a:endParaRPr lang="en-US" altLang="zh-CN" sz="2000" dirty="0"/>
          </a:p>
          <a:p>
            <a:r>
              <a:rPr lang="zh-CN" altLang="en-US" sz="2000" dirty="0"/>
              <a:t>网页中如果有图片、</a:t>
            </a:r>
            <a:r>
              <a:rPr lang="en-US" altLang="zh-CN" sz="2000" dirty="0" err="1"/>
              <a:t>css</a:t>
            </a:r>
            <a:r>
              <a:rPr lang="zh-CN" altLang="en-US" sz="2000" dirty="0"/>
              <a:t>、</a:t>
            </a:r>
            <a:r>
              <a:rPr lang="en-US" altLang="zh-CN" sz="2000" dirty="0" err="1"/>
              <a:t>js</a:t>
            </a:r>
            <a:r>
              <a:rPr lang="zh-CN" altLang="en-US" sz="2000" dirty="0"/>
              <a:t>等外部文件的话，图片、</a:t>
            </a:r>
            <a:r>
              <a:rPr lang="en-US" altLang="zh-CN" sz="2000" dirty="0" err="1"/>
              <a:t>css</a:t>
            </a:r>
            <a:r>
              <a:rPr lang="zh-CN" altLang="en-US" sz="2000" dirty="0"/>
              <a:t>、</a:t>
            </a:r>
            <a:r>
              <a:rPr lang="en-US" altLang="zh-CN" sz="2000" dirty="0" err="1"/>
              <a:t>js</a:t>
            </a:r>
            <a:r>
              <a:rPr lang="zh-CN" altLang="en-US" sz="2000" dirty="0"/>
              <a:t>都在单独的请求中</a:t>
            </a:r>
            <a:r>
              <a:rPr lang="en-US" altLang="zh-CN" sz="2000" dirty="0"/>
              <a:t>,</a:t>
            </a:r>
            <a:r>
              <a:rPr lang="zh-CN" altLang="en-US" sz="2000" dirty="0"/>
              <a:t>也就是并不是页面的所有内容都在一个请求中完成，而是每个资源都有一个请求</a:t>
            </a:r>
            <a:endParaRPr lang="en-US" altLang="zh-CN" sz="2000" dirty="0"/>
          </a:p>
          <a:p>
            <a:r>
              <a:rPr lang="zh-CN" altLang="en-US" sz="2000" dirty="0"/>
              <a:t>一般情况下，只有浏览器请求服务器端，服务器端才有给浏览器响应数据</a:t>
            </a:r>
            <a:r>
              <a:rPr lang="en-US" altLang="zh-CN" sz="2000" dirty="0"/>
              <a:t>,</a:t>
            </a:r>
            <a:r>
              <a:rPr lang="zh-CN" altLang="en-US" sz="2000" dirty="0"/>
              <a:t>服务器不会主动向浏览器推送数据</a:t>
            </a:r>
            <a:r>
              <a:rPr lang="en-US" altLang="zh-CN" sz="2000" dirty="0"/>
              <a:t>,</a:t>
            </a:r>
            <a:r>
              <a:rPr lang="zh-CN" altLang="en-US" sz="2000" dirty="0"/>
              <a:t>这样是安全考虑，也是提高服务器性能的考虑。如果要服务器向浏览器推送数据，则需要使用</a:t>
            </a:r>
            <a:r>
              <a:rPr lang="en-US" altLang="zh-CN" sz="2000" dirty="0"/>
              <a:t>Socket.IO</a:t>
            </a:r>
            <a:r>
              <a:rPr lang="zh-CN" altLang="en-US" sz="2000" dirty="0"/>
              <a:t>等额外的技术来解决</a:t>
            </a:r>
          </a:p>
        </p:txBody>
      </p:sp>
    </p:spTree>
    <p:extLst>
      <p:ext uri="{BB962C8B-B14F-4D97-AF65-F5344CB8AC3E}">
        <p14:creationId xmlns:p14="http://schemas.microsoft.com/office/powerpoint/2010/main" val="31204416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zh-CN"/>
              <a:t>MAKE IT BETTER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2919177-F413-42C5-BEEE-C77E4D49F469}" type="slidenum">
              <a:rPr lang="zh-CN" altLang="en-US" smtClean="0"/>
              <a:pPr>
                <a:defRPr/>
              </a:pPr>
              <a:t>153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HTTP</a:t>
            </a:r>
            <a:r>
              <a:rPr lang="zh-CN" altLang="en-US"/>
              <a:t>是无状态的协议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712" y="2017568"/>
            <a:ext cx="6886575" cy="26289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149925" y="5029200"/>
            <a:ext cx="723781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>
                <a:solidFill>
                  <a:srgbClr val="FC0C59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使用</a:t>
            </a:r>
            <a:r>
              <a:rPr lang="en-US" altLang="zh-CN">
                <a:solidFill>
                  <a:srgbClr val="FC0C59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HTTP</a:t>
            </a:r>
            <a:r>
              <a:rPr lang="zh-CN" altLang="en-US">
                <a:solidFill>
                  <a:srgbClr val="FC0C59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协议，每当有新的请求发送时，就会有对应的新响应产生</a:t>
            </a:r>
            <a:endParaRPr lang="en-US" altLang="zh-CN">
              <a:solidFill>
                <a:srgbClr val="FC0C59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zh-CN" altLang="en-US">
                <a:solidFill>
                  <a:srgbClr val="FC0C59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协议本身并不保留之前的一切的请求或响应报文的信息</a:t>
            </a:r>
            <a:endParaRPr lang="en-US" altLang="zh-CN">
              <a:solidFill>
                <a:srgbClr val="FC0C59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zh-CN" altLang="en-US">
                <a:solidFill>
                  <a:srgbClr val="FC0C59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这是为了更快的处理大量事物，确保协议的可伸缩性，而特意把</a:t>
            </a:r>
            <a:r>
              <a:rPr lang="en-US" altLang="zh-CN">
                <a:solidFill>
                  <a:srgbClr val="FC0C59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HTTP</a:t>
            </a:r>
          </a:p>
          <a:p>
            <a:r>
              <a:rPr lang="zh-CN" altLang="en-US">
                <a:solidFill>
                  <a:srgbClr val="FC0C59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协议设计成如此简单的</a:t>
            </a:r>
          </a:p>
        </p:txBody>
      </p:sp>
    </p:spTree>
    <p:extLst>
      <p:ext uri="{BB962C8B-B14F-4D97-AF65-F5344CB8AC3E}">
        <p14:creationId xmlns:p14="http://schemas.microsoft.com/office/powerpoint/2010/main" val="9158249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zh-CN"/>
              <a:t>MAKE IT BETTER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2919177-F413-42C5-BEEE-C77E4D49F469}" type="slidenum">
              <a:rPr lang="zh-CN" altLang="en-US" smtClean="0"/>
              <a:pPr>
                <a:defRPr/>
              </a:pPr>
              <a:t>154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/>
              <a:t>告知服务器意图的</a:t>
            </a:r>
            <a:r>
              <a:rPr lang="en-US" altLang="zh-CN" sz="3600"/>
              <a:t>HTTP</a:t>
            </a:r>
            <a:r>
              <a:rPr lang="zh-CN" altLang="en-US" sz="3600"/>
              <a:t>方法</a:t>
            </a:r>
            <a:r>
              <a:rPr lang="en-US" altLang="zh-CN" sz="3600"/>
              <a:t>-</a:t>
            </a:r>
            <a:r>
              <a:rPr lang="en-US" altLang="zh-CN" sz="3600">
                <a:solidFill>
                  <a:srgbClr val="FC0C59"/>
                </a:solidFill>
              </a:rPr>
              <a:t>GET</a:t>
            </a:r>
            <a:endParaRPr lang="zh-CN" altLang="en-US" sz="3600">
              <a:solidFill>
                <a:srgbClr val="FC0C59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5925" y="2258723"/>
            <a:ext cx="5772150" cy="225742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3726873" y="508462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>
                <a:solidFill>
                  <a:srgbClr val="FC0C59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获取资源</a:t>
            </a:r>
          </a:p>
        </p:txBody>
      </p:sp>
    </p:spTree>
    <p:extLst>
      <p:ext uri="{BB962C8B-B14F-4D97-AF65-F5344CB8AC3E}">
        <p14:creationId xmlns:p14="http://schemas.microsoft.com/office/powerpoint/2010/main" val="16690142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zh-CN"/>
              <a:t>MAKE IT BETTER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2919177-F413-42C5-BEEE-C77E4D49F469}" type="slidenum">
              <a:rPr lang="zh-CN" altLang="en-US" smtClean="0"/>
              <a:pPr>
                <a:defRPr/>
              </a:pPr>
              <a:t>155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/>
              <a:t>告知服务器意图的</a:t>
            </a:r>
            <a:r>
              <a:rPr lang="en-US" altLang="zh-CN" sz="3600"/>
              <a:t>HTTP</a:t>
            </a:r>
            <a:r>
              <a:rPr lang="zh-CN" altLang="en-US" sz="3600"/>
              <a:t>方法</a:t>
            </a:r>
            <a:r>
              <a:rPr lang="en-US" altLang="zh-CN" sz="3600"/>
              <a:t>-</a:t>
            </a:r>
            <a:r>
              <a:rPr lang="en-US" altLang="zh-CN" sz="3600">
                <a:solidFill>
                  <a:srgbClr val="FC0C59"/>
                </a:solidFill>
              </a:rPr>
              <a:t>POST</a:t>
            </a:r>
            <a:endParaRPr lang="zh-CN" altLang="en-US" sz="3600">
              <a:solidFill>
                <a:srgbClr val="FC0C59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2100" y="2307648"/>
            <a:ext cx="6019800" cy="238125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576943" y="5084618"/>
            <a:ext cx="42418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solidFill>
                  <a:srgbClr val="FC0C59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POST</a:t>
            </a:r>
            <a:r>
              <a:rPr lang="zh-CN" altLang="en-US">
                <a:solidFill>
                  <a:srgbClr val="FC0C59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的目的并不是获取响应的主体内容</a:t>
            </a:r>
            <a:endParaRPr lang="en-US" altLang="zh-CN">
              <a:solidFill>
                <a:srgbClr val="FC0C59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zh-CN" altLang="en-US">
                <a:solidFill>
                  <a:srgbClr val="FC0C59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而是传输实体主体</a:t>
            </a:r>
          </a:p>
        </p:txBody>
      </p:sp>
    </p:spTree>
    <p:extLst>
      <p:ext uri="{BB962C8B-B14F-4D97-AF65-F5344CB8AC3E}">
        <p14:creationId xmlns:p14="http://schemas.microsoft.com/office/powerpoint/2010/main" val="25847977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2919177-F413-42C5-BEEE-C77E4D49F469}" type="slidenum">
              <a:rPr lang="zh-CN" altLang="en-US" smtClean="0"/>
              <a:pPr>
                <a:defRPr/>
              </a:pPr>
              <a:t>156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get</a:t>
            </a:r>
            <a:r>
              <a:rPr lang="zh-CN" altLang="en-US"/>
              <a:t>与</a:t>
            </a:r>
            <a:r>
              <a:rPr lang="en-US" altLang="zh-CN"/>
              <a:t>post</a:t>
            </a:r>
            <a:r>
              <a:rPr lang="zh-CN" altLang="en-US"/>
              <a:t>深入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1600"/>
              <a:t>可以设定</a:t>
            </a:r>
            <a:r>
              <a:rPr lang="en-US" altLang="zh-CN" sz="1600"/>
              <a:t>form</a:t>
            </a:r>
            <a:r>
              <a:rPr lang="zh-CN" altLang="en-US" sz="1600"/>
              <a:t>表单的</a:t>
            </a:r>
            <a:r>
              <a:rPr lang="en-US" altLang="zh-CN" sz="1600"/>
              <a:t>method</a:t>
            </a:r>
            <a:r>
              <a:rPr lang="zh-CN" altLang="en-US" sz="1600"/>
              <a:t>属性指定表单提交方式，</a:t>
            </a:r>
            <a:r>
              <a:rPr lang="en-US" altLang="zh-CN" sz="1600"/>
              <a:t>get</a:t>
            </a:r>
            <a:r>
              <a:rPr lang="zh-CN" altLang="en-US" sz="1600"/>
              <a:t>默认是通过</a:t>
            </a:r>
            <a:r>
              <a:rPr lang="en-US" altLang="zh-CN" sz="1600"/>
              <a:t>url</a:t>
            </a:r>
            <a:r>
              <a:rPr lang="zh-CN" altLang="en-US" sz="1600"/>
              <a:t>传递表单值，</a:t>
            </a:r>
            <a:r>
              <a:rPr lang="en-US" altLang="zh-CN" sz="1600"/>
              <a:t>post</a:t>
            </a:r>
            <a:r>
              <a:rPr lang="zh-CN" altLang="en-US" sz="1600"/>
              <a:t>传递的表单值是隐藏到</a:t>
            </a:r>
            <a:r>
              <a:rPr lang="en-US" altLang="zh-CN" sz="1600"/>
              <a:t>http</a:t>
            </a:r>
            <a:r>
              <a:rPr lang="zh-CN" altLang="en-US" sz="1600"/>
              <a:t>报文体中，所以在</a:t>
            </a:r>
            <a:r>
              <a:rPr lang="en-US" altLang="zh-CN" sz="1600"/>
              <a:t>url</a:t>
            </a:r>
            <a:r>
              <a:rPr lang="zh-CN" altLang="en-US" sz="1600"/>
              <a:t>中看不到。</a:t>
            </a:r>
            <a:endParaRPr lang="en-US" altLang="zh-CN" sz="1600"/>
          </a:p>
          <a:p>
            <a:r>
              <a:rPr lang="en-US" altLang="zh-CN" sz="1600"/>
              <a:t>get</a:t>
            </a:r>
            <a:r>
              <a:rPr lang="zh-CN" altLang="en-US" sz="1600"/>
              <a:t>和</a:t>
            </a:r>
            <a:r>
              <a:rPr lang="en-US" altLang="zh-CN" sz="1600"/>
              <a:t>post</a:t>
            </a:r>
            <a:r>
              <a:rPr lang="zh-CN" altLang="en-US" sz="1600"/>
              <a:t>的区别：</a:t>
            </a:r>
            <a:r>
              <a:rPr lang="en-US" altLang="zh-CN" sz="1600"/>
              <a:t>get</a:t>
            </a:r>
            <a:r>
              <a:rPr lang="zh-CN" altLang="en-US" sz="1600"/>
              <a:t>是通过</a:t>
            </a:r>
            <a:r>
              <a:rPr lang="en-US" altLang="zh-CN" sz="1600"/>
              <a:t>url</a:t>
            </a:r>
            <a:r>
              <a:rPr lang="zh-CN" altLang="en-US" sz="1600"/>
              <a:t>传递表单值</a:t>
            </a:r>
            <a:r>
              <a:rPr lang="en-US" altLang="zh-CN" sz="1600"/>
              <a:t>,post</a:t>
            </a:r>
            <a:r>
              <a:rPr lang="zh-CN" altLang="en-US" sz="1600"/>
              <a:t>通过</a:t>
            </a:r>
            <a:r>
              <a:rPr lang="en-US" altLang="zh-CN" sz="1600"/>
              <a:t>url</a:t>
            </a:r>
            <a:r>
              <a:rPr lang="zh-CN" altLang="en-US" sz="1600"/>
              <a:t>看不到表单域的值；</a:t>
            </a:r>
            <a:r>
              <a:rPr lang="en-US" altLang="zh-CN" sz="1600"/>
              <a:t>get</a:t>
            </a:r>
            <a:r>
              <a:rPr lang="zh-CN" altLang="en-US" sz="1600"/>
              <a:t>传递的数据是有限的</a:t>
            </a:r>
            <a:r>
              <a:rPr lang="en-US" altLang="zh-CN" sz="1600"/>
              <a:t>,</a:t>
            </a:r>
            <a:r>
              <a:rPr lang="zh-CN" altLang="en-US" sz="1600"/>
              <a:t>如果要传递大数据量不能用</a:t>
            </a:r>
            <a:r>
              <a:rPr lang="en-US" altLang="zh-CN" sz="1600"/>
              <a:t>get,</a:t>
            </a:r>
            <a:r>
              <a:rPr lang="zh-CN" altLang="en-US" sz="1600"/>
              <a:t>必然要</a:t>
            </a:r>
            <a:r>
              <a:rPr lang="en-US" altLang="zh-CN" sz="1600"/>
              <a:t>type=“file”</a:t>
            </a:r>
            <a:r>
              <a:rPr lang="zh-CN" altLang="en-US" sz="1600"/>
              <a:t>上传文件，</a:t>
            </a:r>
            <a:r>
              <a:rPr lang="en-US" altLang="zh-CN" sz="1600"/>
              <a:t>type:”password”</a:t>
            </a:r>
            <a:r>
              <a:rPr lang="zh-CN" altLang="en-US" sz="1600"/>
              <a:t>传递密码或者</a:t>
            </a:r>
            <a:r>
              <a:rPr lang="en-US" altLang="zh-CN" sz="1600"/>
              <a:t>&lt;textarea&gt;</a:t>
            </a:r>
            <a:r>
              <a:rPr lang="zh-CN" altLang="en-US" sz="1600"/>
              <a:t>提交大量文本字段。对于</a:t>
            </a:r>
            <a:r>
              <a:rPr lang="en-US" altLang="zh-CN" sz="1600"/>
              <a:t>post</a:t>
            </a:r>
            <a:r>
              <a:rPr lang="zh-CN" altLang="en-US" sz="1600"/>
              <a:t>的表单重新敲地址栏再刷新就不会提示重新提交了，因为重新敲地址就没有偷偷提交的数据了。</a:t>
            </a:r>
            <a:endParaRPr lang="en-US" altLang="zh-CN" sz="1600"/>
          </a:p>
          <a:p>
            <a:r>
              <a:rPr lang="en-US" altLang="zh-CN" sz="1600"/>
              <a:t>get</a:t>
            </a:r>
            <a:r>
              <a:rPr lang="zh-CN" altLang="en-US" sz="1600"/>
              <a:t>提交格式：</a:t>
            </a:r>
            <a:r>
              <a:rPr lang="en-US" altLang="zh-CN" sz="1600"/>
              <a:t>url</a:t>
            </a:r>
            <a:r>
              <a:rPr lang="zh-CN" altLang="en-US" sz="1600"/>
              <a:t>后跟着</a:t>
            </a:r>
            <a:r>
              <a:rPr lang="en-US" altLang="zh-CN" sz="1600"/>
              <a:t>”?”</a:t>
            </a:r>
            <a:r>
              <a:rPr lang="zh-CN" altLang="en-US" sz="1600"/>
              <a:t>，由于客户端可能向服务器提交多个键值对，键值对之间用</a:t>
            </a:r>
            <a:r>
              <a:rPr lang="en-US" altLang="zh-CN" sz="1600"/>
              <a:t>”&amp;”</a:t>
            </a:r>
            <a:r>
              <a:rPr lang="zh-CN" altLang="en-US" sz="1600"/>
              <a:t>进行分割，如果</a:t>
            </a:r>
            <a:r>
              <a:rPr lang="en-US" altLang="zh-CN" sz="1600"/>
              <a:t>url</a:t>
            </a:r>
            <a:r>
              <a:rPr lang="zh-CN" altLang="en-US" sz="1600"/>
              <a:t>中有汉字、特殊符号，则需要对</a:t>
            </a:r>
            <a:r>
              <a:rPr lang="en-US" altLang="zh-CN" sz="1600"/>
              <a:t>url</a:t>
            </a:r>
            <a:r>
              <a:rPr lang="zh-CN" altLang="en-US" sz="1600"/>
              <a:t>进行编码</a:t>
            </a:r>
            <a:endParaRPr lang="en-US" altLang="zh-CN" sz="1600"/>
          </a:p>
          <a:p>
            <a:r>
              <a:rPr lang="zh-CN" altLang="en-US" sz="1600"/>
              <a:t>表单域只有设定了</a:t>
            </a:r>
            <a:r>
              <a:rPr lang="en-US" altLang="zh-CN" sz="1600"/>
              <a:t>name</a:t>
            </a:r>
            <a:r>
              <a:rPr lang="zh-CN" altLang="en-US" sz="1600"/>
              <a:t>属性的表单元素才会被提交给服务器</a:t>
            </a:r>
            <a:endParaRPr lang="en-US" altLang="zh-CN" sz="1600"/>
          </a:p>
          <a:p>
            <a:r>
              <a:rPr lang="zh-CN" altLang="en-US" sz="1600"/>
              <a:t>如果给</a:t>
            </a:r>
            <a:r>
              <a:rPr lang="en-US" altLang="zh-CN" sz="1600"/>
              <a:t>submit</a:t>
            </a:r>
            <a:r>
              <a:rPr lang="zh-CN" altLang="en-US" sz="1600"/>
              <a:t>按钮设定了</a:t>
            </a:r>
            <a:r>
              <a:rPr lang="en-US" altLang="zh-CN" sz="1600"/>
              <a:t>name</a:t>
            </a:r>
            <a:r>
              <a:rPr lang="zh-CN" altLang="en-US" sz="1600"/>
              <a:t>，那么按钮的</a:t>
            </a:r>
            <a:r>
              <a:rPr lang="en-US" altLang="zh-CN" sz="1600"/>
              <a:t>value</a:t>
            </a:r>
            <a:r>
              <a:rPr lang="zh-CN" altLang="en-US" sz="1600"/>
              <a:t>也会被提交到服务器</a:t>
            </a:r>
            <a:endParaRPr lang="en-US" altLang="zh-CN" sz="1600"/>
          </a:p>
          <a:p>
            <a:r>
              <a:rPr lang="zh-CN" altLang="en-US" sz="1600" b="1">
                <a:solidFill>
                  <a:srgbClr val="FF0000"/>
                </a:solidFill>
              </a:rPr>
              <a:t>对比查看</a:t>
            </a:r>
            <a:r>
              <a:rPr lang="en-US" altLang="zh-CN" sz="1600" b="1">
                <a:solidFill>
                  <a:srgbClr val="FF0000"/>
                </a:solidFill>
              </a:rPr>
              <a:t>post/get</a:t>
            </a:r>
            <a:r>
              <a:rPr lang="zh-CN" altLang="en-US" sz="1600" b="1">
                <a:solidFill>
                  <a:srgbClr val="FF0000"/>
                </a:solidFill>
              </a:rPr>
              <a:t>报文数据</a:t>
            </a:r>
          </a:p>
        </p:txBody>
      </p:sp>
    </p:spTree>
    <p:extLst>
      <p:ext uri="{BB962C8B-B14F-4D97-AF65-F5344CB8AC3E}">
        <p14:creationId xmlns:p14="http://schemas.microsoft.com/office/powerpoint/2010/main" val="28328920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zh-CN"/>
              <a:t>MAKE IT BETTER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2919177-F413-42C5-BEEE-C77E4D49F469}" type="slidenum">
              <a:rPr lang="zh-CN" altLang="en-US" smtClean="0"/>
              <a:pPr>
                <a:defRPr/>
              </a:pPr>
              <a:t>157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使用方法下达命令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3037" y="2014970"/>
            <a:ext cx="6257925" cy="280035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79418" y="5237018"/>
            <a:ext cx="64171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>
                <a:solidFill>
                  <a:srgbClr val="FC0C59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向请求</a:t>
            </a:r>
            <a:r>
              <a:rPr lang="en-US" altLang="zh-CN">
                <a:solidFill>
                  <a:srgbClr val="FC0C59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URI</a:t>
            </a:r>
            <a:r>
              <a:rPr lang="zh-CN" altLang="en-US">
                <a:solidFill>
                  <a:srgbClr val="FC0C59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指定的资源发送请求报文时，采用称为方法的命令</a:t>
            </a:r>
            <a:endParaRPr lang="en-US" altLang="zh-CN">
              <a:solidFill>
                <a:srgbClr val="FC0C59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zh-CN" altLang="en-US">
                <a:solidFill>
                  <a:srgbClr val="FC0C59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方法的作用在于：可以指定请求的资源按期望产生某种行为。</a:t>
            </a:r>
          </a:p>
        </p:txBody>
      </p:sp>
    </p:spTree>
    <p:extLst>
      <p:ext uri="{BB962C8B-B14F-4D97-AF65-F5344CB8AC3E}">
        <p14:creationId xmlns:p14="http://schemas.microsoft.com/office/powerpoint/2010/main" val="20429093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zh-CN"/>
              <a:t>MAKE IT BETTER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2919177-F413-42C5-BEEE-C77E4D49F469}" type="slidenum">
              <a:rPr lang="zh-CN" altLang="en-US" smtClean="0"/>
              <a:pPr>
                <a:defRPr/>
              </a:pPr>
              <a:t>158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/>
              <a:t>HTTP/1.0</a:t>
            </a:r>
            <a:r>
              <a:rPr lang="zh-CN" altLang="en-US" sz="3600"/>
              <a:t>和</a:t>
            </a:r>
            <a:r>
              <a:rPr lang="en-US" altLang="zh-CN" sz="3600"/>
              <a:t>HTTP/1.1</a:t>
            </a:r>
            <a:r>
              <a:rPr lang="zh-CN" altLang="en-US" sz="3600"/>
              <a:t>支持的方法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358" y="1730088"/>
            <a:ext cx="7307283" cy="3872758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83671" y="5846616"/>
            <a:ext cx="4907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solidFill>
                  <a:srgbClr val="FC0C59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LINK</a:t>
            </a:r>
            <a:r>
              <a:rPr lang="zh-CN" altLang="en-US">
                <a:solidFill>
                  <a:srgbClr val="FC0C59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和</a:t>
            </a:r>
            <a:r>
              <a:rPr lang="en-US" altLang="zh-CN">
                <a:solidFill>
                  <a:srgbClr val="FC0C59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UNLINK</a:t>
            </a:r>
            <a:r>
              <a:rPr lang="zh-CN" altLang="en-US">
                <a:solidFill>
                  <a:srgbClr val="FC0C59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已被</a:t>
            </a:r>
            <a:r>
              <a:rPr lang="en-US" altLang="zh-CN">
                <a:solidFill>
                  <a:srgbClr val="FC0C59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HTTP/1.1</a:t>
            </a:r>
            <a:r>
              <a:rPr lang="zh-CN" altLang="en-US">
                <a:solidFill>
                  <a:srgbClr val="FC0C59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废弃，不再支持</a:t>
            </a:r>
          </a:p>
        </p:txBody>
      </p:sp>
    </p:spTree>
    <p:extLst>
      <p:ext uri="{BB962C8B-B14F-4D97-AF65-F5344CB8AC3E}">
        <p14:creationId xmlns:p14="http://schemas.microsoft.com/office/powerpoint/2010/main" val="26451759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zh-CN"/>
              <a:t>MAKE IT BETTER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2919177-F413-42C5-BEEE-C77E4D49F469}" type="slidenum">
              <a:rPr lang="zh-CN" altLang="en-US" smtClean="0"/>
              <a:pPr>
                <a:defRPr/>
              </a:pPr>
              <a:t>159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早期的</a:t>
            </a:r>
            <a:r>
              <a:rPr lang="en-US" altLang="zh-CN"/>
              <a:t>HTTP</a:t>
            </a:r>
            <a:r>
              <a:rPr lang="zh-CN" altLang="en-US"/>
              <a:t>连接模型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2016" y="1563441"/>
            <a:ext cx="5979968" cy="4269323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108366" y="6012870"/>
            <a:ext cx="6997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>
                <a:solidFill>
                  <a:srgbClr val="FC0C59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每次的请求都会造成无谓的</a:t>
            </a:r>
            <a:r>
              <a:rPr lang="en-US" altLang="zh-CN">
                <a:solidFill>
                  <a:srgbClr val="FC0C59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TCP</a:t>
            </a:r>
            <a:r>
              <a:rPr lang="zh-CN" altLang="en-US">
                <a:solidFill>
                  <a:srgbClr val="FC0C59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连接建立和断开，增加通信量的开销</a:t>
            </a:r>
          </a:p>
        </p:txBody>
      </p:sp>
    </p:spTree>
    <p:extLst>
      <p:ext uri="{BB962C8B-B14F-4D97-AF65-F5344CB8AC3E}">
        <p14:creationId xmlns:p14="http://schemas.microsoft.com/office/powerpoint/2010/main" val="5341042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zh-CN"/>
              <a:t>MAKE IT BETTER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2919177-F413-42C5-BEEE-C77E4D49F469}" type="slidenum">
              <a:rPr lang="zh-CN" altLang="en-US" smtClean="0"/>
              <a:pPr>
                <a:defRPr/>
              </a:pPr>
              <a:t>16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为什么要学习</a:t>
            </a:r>
            <a:r>
              <a:rPr lang="en-US" altLang="zh-CN"/>
              <a:t>Node.js</a:t>
            </a:r>
            <a:r>
              <a:rPr lang="zh-CN" altLang="en-US"/>
              <a:t>？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JavaScript</a:t>
            </a:r>
            <a:r>
              <a:rPr lang="zh-CN" altLang="en-US"/>
              <a:t>已经是世界上最流行的开发语言</a:t>
            </a:r>
            <a:endParaRPr lang="en-US" altLang="zh-CN"/>
          </a:p>
          <a:p>
            <a:r>
              <a:rPr lang="zh-CN" altLang="en-US"/>
              <a:t>学习</a:t>
            </a:r>
            <a:r>
              <a:rPr lang="en-US" altLang="zh-CN"/>
              <a:t>Node.js</a:t>
            </a:r>
            <a:r>
              <a:rPr lang="zh-CN" altLang="en-US"/>
              <a:t>完全不需要重新学习一门新的语言</a:t>
            </a:r>
            <a:endParaRPr lang="en-US" altLang="zh-CN"/>
          </a:p>
          <a:p>
            <a:endParaRPr lang="en-US" altLang="zh-CN" sz="1600"/>
          </a:p>
          <a:p>
            <a:endParaRPr lang="en-US" altLang="zh-CN" sz="1600"/>
          </a:p>
          <a:p>
            <a:r>
              <a:rPr lang="zh-CN" altLang="en-US" sz="1800"/>
              <a:t>其它语言能做的，</a:t>
            </a:r>
            <a:r>
              <a:rPr lang="en-US" altLang="zh-CN" sz="1800"/>
              <a:t>Node</a:t>
            </a:r>
            <a:r>
              <a:rPr lang="zh-CN" altLang="en-US" sz="1800"/>
              <a:t>都可以做，</a:t>
            </a:r>
            <a:endParaRPr lang="en-US" altLang="zh-CN" sz="1800"/>
          </a:p>
          <a:p>
            <a:pPr marL="457200" lvl="1" indent="0">
              <a:buNone/>
            </a:pPr>
            <a:r>
              <a:rPr lang="zh-CN" altLang="en-US" sz="1400"/>
              <a:t>在某些场景下甚至更好</a:t>
            </a:r>
            <a:endParaRPr lang="en-US" altLang="zh-CN" sz="1400"/>
          </a:p>
          <a:p>
            <a:pPr marL="457200" lvl="1" indent="0">
              <a:buNone/>
            </a:pPr>
            <a:endParaRPr lang="en-US" altLang="zh-CN" sz="1200"/>
          </a:p>
          <a:p>
            <a:pPr marL="457200" lvl="1" indent="0">
              <a:buNone/>
            </a:pPr>
            <a:endParaRPr lang="en-US" altLang="zh-CN" sz="1200"/>
          </a:p>
          <a:p>
            <a:pPr marL="57150" indent="0">
              <a:buNone/>
            </a:pPr>
            <a:r>
              <a:rPr lang="zh-CN" altLang="en-US" sz="1600"/>
              <a:t>构建</a:t>
            </a:r>
            <a:r>
              <a:rPr lang="en-US" altLang="zh-CN" sz="1600"/>
              <a:t>Node</a:t>
            </a:r>
            <a:r>
              <a:rPr lang="zh-CN" altLang="en-US" sz="1600"/>
              <a:t>程序的各种解决方案</a:t>
            </a:r>
            <a:r>
              <a:rPr lang="zh-CN" altLang="en-US" sz="1600">
                <a:sym typeface="Wingdings" panose="05000000000000000000" pitchFamily="2" charset="2"/>
              </a:rPr>
              <a:t>（备注）</a:t>
            </a:r>
            <a:endParaRPr lang="en-US" altLang="zh-CN" sz="160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9870" y="2886075"/>
            <a:ext cx="4105479" cy="3005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6495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zh-CN"/>
              <a:t>MAKE IT BETTER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2919177-F413-42C5-BEEE-C77E4D49F469}" type="slidenum">
              <a:rPr lang="zh-CN" altLang="en-US" smtClean="0"/>
              <a:pPr>
                <a:defRPr/>
              </a:pPr>
              <a:t>160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HTTP-</a:t>
            </a:r>
            <a:r>
              <a:rPr lang="zh-CN" altLang="en-US"/>
              <a:t>持久连接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8289" y="1854788"/>
            <a:ext cx="5293521" cy="4369018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96582" y="1679092"/>
            <a:ext cx="5264736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rgbClr val="FC0C59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持久连接的特点：只要任意一端没有明确提出断开连接，则保持连接状态</a:t>
            </a:r>
            <a:endParaRPr lang="en-US" altLang="zh-CN">
              <a:solidFill>
                <a:srgbClr val="FC0C59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zh-CN" altLang="en-US">
                <a:solidFill>
                  <a:srgbClr val="FC0C59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在</a:t>
            </a:r>
            <a:r>
              <a:rPr lang="en-US" altLang="zh-CN">
                <a:solidFill>
                  <a:srgbClr val="FC0C59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HTTP/1.1</a:t>
            </a:r>
            <a:r>
              <a:rPr lang="zh-CN" altLang="en-US">
                <a:solidFill>
                  <a:srgbClr val="FC0C59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中，所有的连接默认都是持久连接</a:t>
            </a:r>
            <a:endParaRPr lang="en-US" altLang="zh-CN">
              <a:solidFill>
                <a:srgbClr val="FC0C59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endParaRPr lang="en-US" altLang="zh-CN">
              <a:solidFill>
                <a:srgbClr val="FC0C59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endParaRPr lang="en-US" altLang="zh-CN">
              <a:solidFill>
                <a:srgbClr val="FC0C59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endParaRPr lang="en-US" altLang="zh-CN">
              <a:solidFill>
                <a:srgbClr val="FC0C59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endParaRPr lang="en-US" altLang="zh-CN">
              <a:solidFill>
                <a:srgbClr val="FC0C59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endParaRPr lang="en-US" altLang="zh-CN">
              <a:solidFill>
                <a:srgbClr val="FC0C59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endParaRPr lang="en-US" altLang="zh-CN">
              <a:solidFill>
                <a:srgbClr val="FC0C59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endParaRPr lang="en-US" altLang="zh-CN">
              <a:solidFill>
                <a:srgbClr val="FC0C59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endParaRPr lang="en-US" altLang="zh-CN">
              <a:solidFill>
                <a:srgbClr val="FC0C59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zh-CN" altLang="en-US">
                <a:solidFill>
                  <a:srgbClr val="FC0C59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好处：</a:t>
            </a:r>
            <a:endParaRPr lang="en-US" altLang="zh-CN">
              <a:solidFill>
                <a:srgbClr val="FC0C59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zh-CN" altLang="en-US">
                <a:solidFill>
                  <a:srgbClr val="FC0C59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减少了连接的重复建立和断开所造成的额外开销，减轻了服务器端的负载</a:t>
            </a:r>
            <a:endParaRPr lang="en-US" altLang="zh-CN">
              <a:solidFill>
                <a:srgbClr val="FC0C59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endParaRPr lang="en-US" altLang="zh-CN">
              <a:solidFill>
                <a:srgbClr val="FC0C59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zh-CN" altLang="en-US">
                <a:solidFill>
                  <a:srgbClr val="FC0C59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减少开销的那部分时间，使</a:t>
            </a:r>
            <a:r>
              <a:rPr lang="en-US" altLang="zh-CN">
                <a:solidFill>
                  <a:srgbClr val="FC0C59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HTTP</a:t>
            </a:r>
            <a:r>
              <a:rPr lang="zh-CN" altLang="en-US">
                <a:solidFill>
                  <a:srgbClr val="FC0C59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请求和响应能够更早的结束，</a:t>
            </a:r>
            <a:r>
              <a:rPr lang="en-US" altLang="zh-CN">
                <a:solidFill>
                  <a:srgbClr val="FC0C59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Web</a:t>
            </a:r>
            <a:r>
              <a:rPr lang="zh-CN" altLang="en-US">
                <a:solidFill>
                  <a:srgbClr val="FC0C59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页面显示速度也响应提高</a:t>
            </a:r>
          </a:p>
        </p:txBody>
      </p:sp>
    </p:spTree>
    <p:extLst>
      <p:ext uri="{BB962C8B-B14F-4D97-AF65-F5344CB8AC3E}">
        <p14:creationId xmlns:p14="http://schemas.microsoft.com/office/powerpoint/2010/main" val="35781839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zh-CN"/>
              <a:t>MAKE IT BETTER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2919177-F413-42C5-BEEE-C77E4D49F469}" type="slidenum">
              <a:rPr lang="zh-CN" altLang="en-US" smtClean="0"/>
              <a:pPr>
                <a:defRPr/>
              </a:pPr>
              <a:t>161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HTTP</a:t>
            </a:r>
            <a:r>
              <a:rPr lang="zh-CN" altLang="en-US"/>
              <a:t>协议是无状态的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712" y="2058266"/>
            <a:ext cx="7562576" cy="353897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050475" y="5777340"/>
            <a:ext cx="5032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>
                <a:solidFill>
                  <a:srgbClr val="FC0C59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如果让服务器管理全部客户端状态则会成为负担</a:t>
            </a:r>
          </a:p>
        </p:txBody>
      </p:sp>
    </p:spTree>
    <p:extLst>
      <p:ext uri="{BB962C8B-B14F-4D97-AF65-F5344CB8AC3E}">
        <p14:creationId xmlns:p14="http://schemas.microsoft.com/office/powerpoint/2010/main" val="36966679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zh-CN"/>
              <a:t>MAKE IT BETTER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2919177-F413-42C5-BEEE-C77E4D49F469}" type="slidenum">
              <a:rPr lang="zh-CN" altLang="en-US" smtClean="0"/>
              <a:pPr>
                <a:defRPr/>
              </a:pPr>
              <a:t>162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解决</a:t>
            </a:r>
            <a:r>
              <a:rPr lang="en-US" altLang="zh-CN"/>
              <a:t>HTTP</a:t>
            </a:r>
            <a:r>
              <a:rPr lang="zh-CN" altLang="en-US"/>
              <a:t>无状态？矛盾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无状态也有优点：</a:t>
            </a:r>
            <a:endParaRPr lang="en-US" altLang="zh-CN"/>
          </a:p>
          <a:p>
            <a:pPr lvl="1"/>
            <a:r>
              <a:rPr lang="zh-CN" altLang="en-US"/>
              <a:t>由于不必保存状态，自然可以减少服务器的</a:t>
            </a:r>
            <a:r>
              <a:rPr lang="en-US" altLang="zh-CN"/>
              <a:t>CPU</a:t>
            </a:r>
            <a:r>
              <a:rPr lang="zh-CN" altLang="en-US"/>
              <a:t>及内存资源的消耗</a:t>
            </a:r>
            <a:endParaRPr lang="en-US" altLang="zh-CN"/>
          </a:p>
          <a:p>
            <a:pPr lvl="1"/>
            <a:r>
              <a:rPr lang="zh-CN" altLang="en-US"/>
              <a:t>正式因为</a:t>
            </a:r>
            <a:r>
              <a:rPr lang="en-US" altLang="zh-CN"/>
              <a:t>HTTP</a:t>
            </a:r>
            <a:r>
              <a:rPr lang="zh-CN" altLang="en-US"/>
              <a:t>协议本身非常简单，所以才被应用到各种场景</a:t>
            </a:r>
            <a:endParaRPr lang="en-US" altLang="zh-CN"/>
          </a:p>
          <a:p>
            <a:r>
              <a:rPr lang="en-US" altLang="zh-CN"/>
              <a:t>Cookie</a:t>
            </a:r>
          </a:p>
          <a:p>
            <a:pPr lvl="1"/>
            <a:r>
              <a:rPr lang="zh-CN" altLang="en-US"/>
              <a:t>保留无状态的同时又要解决类似的矛盾问题，于是引入了</a:t>
            </a:r>
            <a:r>
              <a:rPr lang="en-US" altLang="zh-CN"/>
              <a:t>Cookie</a:t>
            </a:r>
            <a:r>
              <a:rPr lang="zh-CN" altLang="en-US"/>
              <a:t>技术</a:t>
            </a:r>
            <a:endParaRPr lang="en-US" altLang="zh-CN"/>
          </a:p>
          <a:p>
            <a:pPr lvl="1"/>
            <a:r>
              <a:rPr lang="en-US" altLang="zh-CN"/>
              <a:t>Cookie</a:t>
            </a:r>
            <a:r>
              <a:rPr lang="zh-CN" altLang="en-US"/>
              <a:t>通过在请求和响应报文中写入</a:t>
            </a:r>
            <a:r>
              <a:rPr lang="en-US" altLang="zh-CN"/>
              <a:t>Cookie</a:t>
            </a:r>
            <a:r>
              <a:rPr lang="zh-CN" altLang="en-US"/>
              <a:t>信息来控制客户端的状态</a:t>
            </a:r>
          </a:p>
        </p:txBody>
      </p:sp>
    </p:spTree>
    <p:extLst>
      <p:ext uri="{BB962C8B-B14F-4D97-AF65-F5344CB8AC3E}">
        <p14:creationId xmlns:p14="http://schemas.microsoft.com/office/powerpoint/2010/main" val="14296777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zh-CN"/>
              <a:t>MAKE IT BETTER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2919177-F413-42C5-BEEE-C77E4D49F469}" type="slidenum">
              <a:rPr lang="zh-CN" altLang="en-US" smtClean="0"/>
              <a:pPr>
                <a:defRPr/>
              </a:pPr>
              <a:t>163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没有</a:t>
            </a:r>
            <a:r>
              <a:rPr lang="en-US" altLang="zh-CN"/>
              <a:t>Cookie</a:t>
            </a:r>
            <a:r>
              <a:rPr lang="zh-CN" altLang="en-US"/>
              <a:t>信息状态下的请求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275" y="1939635"/>
            <a:ext cx="7569449" cy="3643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6749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zh-CN"/>
              <a:t>MAKE IT BETTER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2919177-F413-42C5-BEEE-C77E4D49F469}" type="slidenum">
              <a:rPr lang="zh-CN" altLang="en-US" smtClean="0"/>
              <a:pPr>
                <a:defRPr/>
              </a:pPr>
              <a:t>164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存有</a:t>
            </a:r>
            <a:r>
              <a:rPr lang="en-US" altLang="zh-CN"/>
              <a:t>Cookie</a:t>
            </a:r>
            <a:r>
              <a:rPr lang="zh-CN" altLang="en-US"/>
              <a:t>信息状态的请求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796" y="1964748"/>
            <a:ext cx="7804408" cy="3466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1042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zh-CN"/>
              <a:t>MAKE IT BETTER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2919177-F413-42C5-BEEE-C77E4D49F469}" type="slidenum">
              <a:rPr lang="zh-CN" altLang="en-US" smtClean="0"/>
              <a:pPr>
                <a:defRPr/>
              </a:pPr>
              <a:t>165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Cookie-</a:t>
            </a:r>
            <a:r>
              <a:rPr lang="zh-CN" altLang="en-US"/>
              <a:t>请求响应报文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914094"/>
            <a:ext cx="6781800" cy="122872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3249078"/>
            <a:ext cx="6791325" cy="192405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700" y="5348908"/>
            <a:ext cx="6762750" cy="110490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540320" y="1637245"/>
            <a:ext cx="2683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solidFill>
                  <a:srgbClr val="FC0C59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1.</a:t>
            </a:r>
            <a:r>
              <a:rPr lang="zh-CN" altLang="en-US">
                <a:solidFill>
                  <a:srgbClr val="FC0C59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客户端第一次请求报文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540320" y="3050336"/>
            <a:ext cx="4373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solidFill>
                  <a:srgbClr val="FC0C59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2.</a:t>
            </a:r>
            <a:r>
              <a:rPr lang="zh-CN" altLang="en-US">
                <a:solidFill>
                  <a:srgbClr val="FC0C59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服务器端响应报文（生成</a:t>
            </a:r>
            <a:r>
              <a:rPr lang="en-US" altLang="zh-CN">
                <a:solidFill>
                  <a:srgbClr val="FC0C59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Cookie</a:t>
            </a:r>
            <a:r>
              <a:rPr lang="zh-CN" altLang="en-US">
                <a:solidFill>
                  <a:srgbClr val="FC0C59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信息）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594294" y="5068654"/>
            <a:ext cx="5527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solidFill>
                  <a:srgbClr val="FC0C59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3.</a:t>
            </a:r>
            <a:r>
              <a:rPr lang="zh-CN" altLang="en-US">
                <a:solidFill>
                  <a:srgbClr val="FC0C59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客户端请求报文（自动发送保存着</a:t>
            </a:r>
            <a:r>
              <a:rPr lang="en-US" altLang="zh-CN">
                <a:solidFill>
                  <a:srgbClr val="FC0C59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Cookie</a:t>
            </a:r>
            <a:r>
              <a:rPr lang="zh-CN" altLang="en-US">
                <a:solidFill>
                  <a:srgbClr val="FC0C59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的信息）</a:t>
            </a:r>
            <a:endParaRPr lang="en-US" altLang="zh-CN">
              <a:solidFill>
                <a:srgbClr val="FC0C59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452913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2919177-F413-42C5-BEEE-C77E4D49F469}" type="slidenum">
              <a:rPr lang="zh-CN" altLang="en-US" smtClean="0"/>
              <a:pPr>
                <a:defRPr/>
              </a:pPr>
              <a:t>166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Cookie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000"/>
              <a:t>Cookie(</a:t>
            </a:r>
            <a:r>
              <a:rPr lang="zh-CN" altLang="en-US" sz="2000"/>
              <a:t>曲奇饼</a:t>
            </a:r>
            <a:r>
              <a:rPr lang="en-US" altLang="zh-CN" sz="2000"/>
              <a:t>)</a:t>
            </a:r>
            <a:r>
              <a:rPr lang="zh-CN" altLang="en-US" sz="2000"/>
              <a:t>，可以记录服务器与客户端之间的状态</a:t>
            </a:r>
            <a:endParaRPr lang="en-US" altLang="zh-CN" sz="2000"/>
          </a:p>
          <a:p>
            <a:r>
              <a:rPr lang="en-US" altLang="zh-CN"/>
              <a:t>Cookie</a:t>
            </a:r>
            <a:r>
              <a:rPr lang="zh-CN" altLang="en-US"/>
              <a:t>是一个由浏览器和服务器共同协作实现的规范</a:t>
            </a:r>
            <a:endParaRPr lang="en-US" altLang="zh-CN"/>
          </a:p>
          <a:p>
            <a:pPr lvl="1"/>
            <a:r>
              <a:rPr lang="zh-CN" altLang="en-US"/>
              <a:t>服务器向客户端发送</a:t>
            </a:r>
            <a:r>
              <a:rPr lang="en-US" altLang="zh-CN"/>
              <a:t>Cookie</a:t>
            </a:r>
          </a:p>
          <a:p>
            <a:pPr lvl="1"/>
            <a:r>
              <a:rPr lang="zh-CN" altLang="en-US"/>
              <a:t>浏览器将</a:t>
            </a:r>
            <a:r>
              <a:rPr lang="en-US" altLang="zh-CN"/>
              <a:t>Cookie</a:t>
            </a:r>
            <a:r>
              <a:rPr lang="zh-CN" altLang="en-US"/>
              <a:t>保存</a:t>
            </a:r>
            <a:endParaRPr lang="en-US" altLang="zh-CN"/>
          </a:p>
          <a:p>
            <a:pPr lvl="1"/>
            <a:r>
              <a:rPr lang="zh-CN" altLang="en-US"/>
              <a:t>之后在每一次请求中浏览器都会将</a:t>
            </a:r>
            <a:r>
              <a:rPr lang="en-US" altLang="zh-CN"/>
              <a:t>Cookie</a:t>
            </a:r>
            <a:r>
              <a:rPr lang="zh-CN" altLang="en-US"/>
              <a:t>发向服务器</a:t>
            </a:r>
            <a:endParaRPr lang="en-US" altLang="zh-CN"/>
          </a:p>
          <a:p>
            <a:r>
              <a:rPr lang="en-US" altLang="zh-CN" sz="2000"/>
              <a:t>Cookie</a:t>
            </a:r>
            <a:r>
              <a:rPr lang="zh-CN" altLang="en-US" sz="2000"/>
              <a:t>值的格式是 </a:t>
            </a:r>
            <a:r>
              <a:rPr lang="en-US" altLang="zh-CN" sz="2000"/>
              <a:t>key=value; foo=bar</a:t>
            </a:r>
            <a:r>
              <a:rPr lang="zh-CN" altLang="en-US" sz="2000"/>
              <a:t>的形式</a:t>
            </a:r>
            <a:endParaRPr lang="en-US" altLang="zh-CN" sz="2000"/>
          </a:p>
          <a:p>
            <a:r>
              <a:rPr lang="zh-CN" altLang="en-US" sz="2000"/>
              <a:t>客户端发送的</a:t>
            </a:r>
            <a:r>
              <a:rPr lang="en-US" altLang="zh-CN" sz="2000"/>
              <a:t>Cookie</a:t>
            </a:r>
            <a:r>
              <a:rPr lang="zh-CN" altLang="en-US" sz="2000"/>
              <a:t>在请求报文的</a:t>
            </a:r>
            <a:r>
              <a:rPr lang="en-US" altLang="zh-CN" sz="2000"/>
              <a:t>Cookie</a:t>
            </a:r>
            <a:r>
              <a:rPr lang="zh-CN" altLang="en-US" sz="2000"/>
              <a:t>字段中</a:t>
            </a:r>
            <a:endParaRPr lang="en-US" altLang="zh-CN" sz="2000"/>
          </a:p>
          <a:p>
            <a:r>
              <a:rPr lang="zh-CN" altLang="en-US" sz="2000"/>
              <a:t>案例：是否第一次访问该网站</a:t>
            </a:r>
            <a:endParaRPr lang="en-US" altLang="zh-CN" sz="2000"/>
          </a:p>
        </p:txBody>
      </p:sp>
    </p:spTree>
    <p:extLst>
      <p:ext uri="{BB962C8B-B14F-4D97-AF65-F5344CB8AC3E}">
        <p14:creationId xmlns:p14="http://schemas.microsoft.com/office/powerpoint/2010/main" val="17624689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2919177-F413-42C5-BEEE-C77E4D49F469}" type="slidenum">
              <a:rPr lang="zh-CN" altLang="en-US" smtClean="0"/>
              <a:pPr>
                <a:defRPr/>
              </a:pPr>
              <a:t>167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Cookie-</a:t>
            </a:r>
            <a:r>
              <a:rPr lang="zh-CN" altLang="en-US"/>
              <a:t>服务器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服务器可以向浏览器发送一个响应头：</a:t>
            </a:r>
            <a:r>
              <a:rPr lang="en-US" altLang="zh-CN"/>
              <a:t>Cookie</a:t>
            </a:r>
          </a:p>
          <a:p>
            <a:r>
              <a:rPr lang="en-US" altLang="zh-CN" sz="1800"/>
              <a:t>Set-Cookie:name=value; Path=/; Max-Age=;Domain=*.com</a:t>
            </a:r>
          </a:p>
          <a:p>
            <a:pPr lvl="1"/>
            <a:r>
              <a:rPr lang="en-US" altLang="zh-CN" sz="1800"/>
              <a:t>name=value;	</a:t>
            </a:r>
            <a:r>
              <a:rPr lang="zh-CN" altLang="en-US" sz="1800"/>
              <a:t>必须包含</a:t>
            </a:r>
            <a:endParaRPr lang="en-US" altLang="zh-CN" sz="1800"/>
          </a:p>
          <a:p>
            <a:pPr lvl="1"/>
            <a:r>
              <a:rPr lang="en-US" altLang="zh-CN" sz="1800"/>
              <a:t>Path=/;		</a:t>
            </a:r>
            <a:r>
              <a:rPr lang="zh-CN" altLang="en-US" sz="1800"/>
              <a:t>表示</a:t>
            </a:r>
            <a:r>
              <a:rPr lang="en-US" altLang="zh-CN" sz="1800"/>
              <a:t>Cookie</a:t>
            </a:r>
            <a:r>
              <a:rPr lang="zh-CN" altLang="en-US" sz="1800"/>
              <a:t>影响的路径，当访问路径不匹配时，浏览器不会发送该</a:t>
            </a:r>
            <a:r>
              <a:rPr lang="en-US" altLang="zh-CN" sz="1800"/>
              <a:t>Cookie</a:t>
            </a:r>
          </a:p>
          <a:p>
            <a:pPr lvl="1"/>
            <a:r>
              <a:rPr lang="en-US" altLang="zh-CN" sz="1800"/>
              <a:t>Max-Age</a:t>
            </a:r>
            <a:r>
              <a:rPr lang="zh-CN" altLang="en-US" sz="1800"/>
              <a:t>：告诉浏览器该</a:t>
            </a:r>
            <a:r>
              <a:rPr lang="en-US" altLang="zh-CN" sz="1800"/>
              <a:t>Cookie</a:t>
            </a:r>
            <a:r>
              <a:rPr lang="zh-CN" altLang="en-US" sz="1800"/>
              <a:t>多长时间过期，单位为秒</a:t>
            </a:r>
            <a:endParaRPr lang="en-US" altLang="zh-CN" sz="1800"/>
          </a:p>
          <a:p>
            <a:pPr lvl="1"/>
            <a:r>
              <a:rPr lang="en-US" altLang="zh-CN" sz="1800"/>
              <a:t>HttpOnly</a:t>
            </a:r>
            <a:r>
              <a:rPr lang="zh-CN" altLang="en-US" sz="1800"/>
              <a:t>：告知浏览器不允许通过脚本</a:t>
            </a:r>
            <a:r>
              <a:rPr lang="en-US" altLang="zh-CN" sz="1800"/>
              <a:t>document.cookie</a:t>
            </a:r>
            <a:r>
              <a:rPr lang="zh-CN" altLang="en-US" sz="1800"/>
              <a:t>访问</a:t>
            </a:r>
            <a:endParaRPr lang="en-US" altLang="zh-CN" sz="1800"/>
          </a:p>
        </p:txBody>
      </p:sp>
    </p:spTree>
    <p:extLst>
      <p:ext uri="{BB962C8B-B14F-4D97-AF65-F5344CB8AC3E}">
        <p14:creationId xmlns:p14="http://schemas.microsoft.com/office/powerpoint/2010/main" val="38397776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2919177-F413-42C5-BEEE-C77E4D49F469}" type="slidenum">
              <a:rPr lang="zh-CN" altLang="en-US" smtClean="0"/>
              <a:pPr>
                <a:defRPr/>
              </a:pPr>
              <a:t>168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Cookie</a:t>
            </a:r>
            <a:r>
              <a:rPr lang="zh-CN" altLang="en-US"/>
              <a:t>的问题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Cookie</a:t>
            </a:r>
            <a:r>
              <a:rPr lang="zh-CN" altLang="en-US"/>
              <a:t>体积过大会造成请求和响应速度变慢</a:t>
            </a:r>
            <a:endParaRPr lang="en-US" altLang="zh-CN"/>
          </a:p>
          <a:p>
            <a:r>
              <a:rPr lang="zh-CN" altLang="en-US"/>
              <a:t>尽量不要再</a:t>
            </a:r>
            <a:r>
              <a:rPr lang="en-US" altLang="zh-CN"/>
              <a:t>Cookie</a:t>
            </a:r>
            <a:r>
              <a:rPr lang="zh-CN" altLang="en-US"/>
              <a:t>中存储大量数据</a:t>
            </a:r>
            <a:endParaRPr lang="en-US" altLang="zh-CN"/>
          </a:p>
          <a:p>
            <a:r>
              <a:rPr lang="zh-CN" altLang="en-US"/>
              <a:t>将静态资源存储在单独的及其上避免</a:t>
            </a:r>
            <a:r>
              <a:rPr lang="en-US" altLang="zh-CN"/>
              <a:t>Cookie</a:t>
            </a:r>
            <a:r>
              <a:rPr lang="zh-CN" altLang="en-US"/>
              <a:t>的无效传输</a:t>
            </a:r>
            <a:endParaRPr lang="en-US" altLang="zh-CN"/>
          </a:p>
          <a:p>
            <a:r>
              <a:rPr lang="en-US" altLang="zh-CN"/>
              <a:t>Cookie</a:t>
            </a:r>
            <a:r>
              <a:rPr lang="zh-CN" altLang="en-US"/>
              <a:t>可以在前后端修改，数据容易被篡改和伪造</a:t>
            </a:r>
            <a:endParaRPr lang="en-US" altLang="zh-CN"/>
          </a:p>
          <a:p>
            <a:r>
              <a:rPr lang="zh-CN" altLang="en-US"/>
              <a:t>爱奇艺：</a:t>
            </a:r>
            <a:r>
              <a:rPr lang="en-US" altLang="zh-CN"/>
              <a:t>isVIP</a:t>
            </a:r>
          </a:p>
          <a:p>
            <a:r>
              <a:rPr lang="en-US" altLang="zh-CN"/>
              <a:t>Cookie</a:t>
            </a:r>
            <a:r>
              <a:rPr lang="zh-CN" altLang="en-US"/>
              <a:t>对于敏感数据的保护基本是无效的</a:t>
            </a:r>
            <a:endParaRPr lang="en-US" altLang="zh-CN"/>
          </a:p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8279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2919177-F413-42C5-BEEE-C77E4D49F469}" type="slidenum">
              <a:rPr lang="zh-CN" altLang="en-US" smtClean="0"/>
              <a:pPr>
                <a:defRPr/>
              </a:pPr>
              <a:t>169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Session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000"/>
              <a:t>为了解决</a:t>
            </a:r>
            <a:r>
              <a:rPr lang="en-US" altLang="zh-CN" sz="2000"/>
              <a:t>Cookie</a:t>
            </a:r>
            <a:r>
              <a:rPr lang="zh-CN" altLang="en-US" sz="2000"/>
              <a:t>无法存储大量数据，以及不安全的问题，</a:t>
            </a:r>
            <a:r>
              <a:rPr lang="en-US" altLang="zh-CN" sz="2000"/>
              <a:t>Session</a:t>
            </a:r>
            <a:r>
              <a:rPr lang="zh-CN" altLang="en-US" sz="2000"/>
              <a:t>被设计出来了。</a:t>
            </a:r>
            <a:endParaRPr lang="en-US" altLang="zh-CN" sz="2000"/>
          </a:p>
          <a:p>
            <a:r>
              <a:rPr lang="en-US" altLang="zh-CN" sz="2000"/>
              <a:t>Session</a:t>
            </a:r>
            <a:r>
              <a:rPr lang="zh-CN" altLang="en-US" sz="2000"/>
              <a:t>的数据只保留在服务器端，客户端无法修改</a:t>
            </a:r>
            <a:endParaRPr lang="en-US" altLang="zh-CN" sz="2000"/>
          </a:p>
          <a:p>
            <a:r>
              <a:rPr lang="en-US" altLang="zh-CN" sz="2000"/>
              <a:t>Session</a:t>
            </a:r>
            <a:r>
              <a:rPr lang="zh-CN" altLang="en-US" sz="2000"/>
              <a:t>不是什么新技术，是基于</a:t>
            </a:r>
            <a:r>
              <a:rPr lang="en-US" altLang="zh-CN" sz="2000"/>
              <a:t>Cookie</a:t>
            </a:r>
            <a:r>
              <a:rPr lang="zh-CN" altLang="en-US" sz="2000"/>
              <a:t>实现的</a:t>
            </a:r>
            <a:endParaRPr lang="en-US" altLang="zh-CN" sz="2000"/>
          </a:p>
          <a:p>
            <a:r>
              <a:rPr lang="zh-CN" altLang="en-US" sz="2000"/>
              <a:t>服务器端保存</a:t>
            </a:r>
            <a:r>
              <a:rPr lang="en-US" altLang="zh-CN" sz="2000"/>
              <a:t>key</a:t>
            </a:r>
            <a:r>
              <a:rPr lang="zh-CN" altLang="en-US" sz="2000"/>
              <a:t>（口令）</a:t>
            </a:r>
            <a:r>
              <a:rPr lang="en-US" altLang="zh-CN" sz="2000"/>
              <a:t>/value</a:t>
            </a:r>
            <a:r>
              <a:rPr lang="zh-CN" altLang="en-US" sz="2000"/>
              <a:t>（数据）对象，客户端保存，</a:t>
            </a:r>
            <a:r>
              <a:rPr lang="en-US" altLang="zh-CN" sz="2000"/>
              <a:t>key</a:t>
            </a:r>
            <a:r>
              <a:rPr lang="zh-CN" altLang="en-US" sz="2000"/>
              <a:t>（口令），一旦口令被篡改，就丢失了映射关系</a:t>
            </a:r>
            <a:endParaRPr lang="en-US" altLang="zh-CN" sz="2000"/>
          </a:p>
          <a:p>
            <a:endParaRPr lang="en-US" altLang="zh-CN" sz="2000"/>
          </a:p>
        </p:txBody>
      </p:sp>
    </p:spTree>
    <p:extLst>
      <p:ext uri="{BB962C8B-B14F-4D97-AF65-F5344CB8AC3E}">
        <p14:creationId xmlns:p14="http://schemas.microsoft.com/office/powerpoint/2010/main" val="29000390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zh-CN"/>
              <a:t>MAKE IT BETTER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2919177-F413-42C5-BEEE-C77E4D49F469}" type="slidenum">
              <a:rPr lang="zh-CN" altLang="en-US" smtClean="0"/>
              <a:pPr>
                <a:defRPr/>
              </a:pPr>
              <a:t>17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Node.js</a:t>
            </a:r>
            <a:r>
              <a:rPr lang="zh-CN" altLang="en-US" dirty="0"/>
              <a:t>的可以做什么？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多人游戏、实时系统、联网软件和具有上千个并发用户的应用程序</a:t>
            </a:r>
            <a:endParaRPr lang="en-US" altLang="zh-CN" dirty="0"/>
          </a:p>
          <a:p>
            <a:r>
              <a:rPr lang="zh-CN" altLang="en-US" dirty="0"/>
              <a:t>实时</a:t>
            </a:r>
            <a:r>
              <a:rPr lang="zh-CN" altLang="en-US" dirty="0">
                <a:solidFill>
                  <a:srgbClr val="FC0C59"/>
                </a:solidFill>
              </a:rPr>
              <a:t>多人游戏后台服务器</a:t>
            </a:r>
            <a:endParaRPr lang="en-US" altLang="zh-CN" dirty="0">
              <a:solidFill>
                <a:srgbClr val="FC0C59"/>
              </a:solidFill>
            </a:endParaRPr>
          </a:p>
          <a:p>
            <a:r>
              <a:rPr lang="zh-CN" altLang="en-US" dirty="0"/>
              <a:t>基于</a:t>
            </a:r>
            <a:r>
              <a:rPr lang="en-US" altLang="zh-CN" dirty="0"/>
              <a:t>Web</a:t>
            </a:r>
            <a:r>
              <a:rPr lang="zh-CN" altLang="en-US" dirty="0"/>
              <a:t>的</a:t>
            </a:r>
            <a:r>
              <a:rPr lang="zh-CN" altLang="en-US" dirty="0">
                <a:solidFill>
                  <a:srgbClr val="FC0C59"/>
                </a:solidFill>
              </a:rPr>
              <a:t>聊天</a:t>
            </a:r>
            <a:r>
              <a:rPr lang="zh-CN" altLang="en-US" dirty="0" smtClean="0">
                <a:solidFill>
                  <a:srgbClr val="FC0C59"/>
                </a:solidFill>
              </a:rPr>
              <a:t>客户端</a:t>
            </a:r>
            <a:endParaRPr lang="en-US" altLang="zh-CN" dirty="0">
              <a:solidFill>
                <a:srgbClr val="FC0C59"/>
              </a:solidFill>
            </a:endParaRPr>
          </a:p>
          <a:p>
            <a:r>
              <a:rPr lang="zh-CN" altLang="en-US" dirty="0"/>
              <a:t>单页面浏览器应用程序</a:t>
            </a:r>
            <a:endParaRPr lang="en-US" altLang="zh-CN" dirty="0"/>
          </a:p>
          <a:p>
            <a:r>
              <a:rPr lang="zh-CN" altLang="en-US" dirty="0"/>
              <a:t>基于</a:t>
            </a:r>
            <a:r>
              <a:rPr lang="en-US" altLang="zh-CN" dirty="0"/>
              <a:t>JSON</a:t>
            </a:r>
            <a:r>
              <a:rPr lang="zh-CN" altLang="en-US" dirty="0"/>
              <a:t>的</a:t>
            </a:r>
            <a:r>
              <a:rPr lang="en-US" altLang="zh-CN" dirty="0" smtClean="0"/>
              <a:t>API </a:t>
            </a:r>
          </a:p>
          <a:p>
            <a:r>
              <a:rPr lang="zh-CN" altLang="en-US" dirty="0" smtClean="0"/>
              <a:t>不</a:t>
            </a:r>
            <a:r>
              <a:rPr lang="zh-CN" altLang="en-US" dirty="0"/>
              <a:t>适合</a:t>
            </a:r>
            <a:r>
              <a:rPr lang="en-US" altLang="zh-CN" dirty="0"/>
              <a:t>CPU</a:t>
            </a:r>
            <a:r>
              <a:rPr lang="zh-CN" altLang="en-US" dirty="0"/>
              <a:t>密集型</a:t>
            </a:r>
            <a:r>
              <a:rPr lang="zh-CN" altLang="en-US" dirty="0" smtClean="0"/>
              <a:t>应用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732620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2919177-F413-42C5-BEEE-C77E4D49F469}" type="slidenum">
              <a:rPr lang="zh-CN" altLang="en-US" smtClean="0"/>
              <a:pPr>
                <a:defRPr/>
              </a:pPr>
              <a:t>170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Session</a:t>
            </a:r>
            <a:r>
              <a:rPr lang="zh-CN" altLang="en-US"/>
              <a:t>注意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将</a:t>
            </a:r>
            <a:r>
              <a:rPr lang="en-US" altLang="zh-CN"/>
              <a:t>Session</a:t>
            </a:r>
            <a:r>
              <a:rPr lang="zh-CN" altLang="en-US"/>
              <a:t>存储到内存上的问题，思考</a:t>
            </a:r>
            <a:endParaRPr lang="en-US" altLang="zh-CN"/>
          </a:p>
          <a:p>
            <a:r>
              <a:rPr lang="zh-CN" altLang="en-US"/>
              <a:t>解决方案：将</a:t>
            </a:r>
            <a:r>
              <a:rPr lang="en-US" altLang="zh-CN"/>
              <a:t>Session</a:t>
            </a:r>
            <a:r>
              <a:rPr lang="zh-CN" altLang="en-US"/>
              <a:t>集中化，使用</a:t>
            </a:r>
            <a:r>
              <a:rPr lang="en-US" altLang="zh-CN"/>
              <a:t>Redis</a:t>
            </a:r>
            <a:r>
              <a:rPr lang="zh-CN" altLang="en-US"/>
              <a:t>、</a:t>
            </a:r>
            <a:r>
              <a:rPr lang="en-US" altLang="zh-CN"/>
              <a:t>Memcached</a:t>
            </a:r>
            <a:r>
              <a:rPr lang="zh-CN" altLang="en-US"/>
              <a:t>等高校的缓存服务器技术</a:t>
            </a:r>
            <a:endParaRPr lang="en-US" altLang="zh-CN"/>
          </a:p>
          <a:p>
            <a:r>
              <a:rPr lang="en-US" altLang="zh-CN"/>
              <a:t>Session</a:t>
            </a:r>
            <a:r>
              <a:rPr lang="zh-CN" altLang="en-US"/>
              <a:t>的口令依旧保存在客户端，还是存在口令被盗用和伪造的情况，解决方案是将口令通过私钥加密进行签名，使得伪造成本更高</a:t>
            </a:r>
            <a:endParaRPr lang="en-US" altLang="zh-CN"/>
          </a:p>
          <a:p>
            <a:endParaRPr lang="en-US" altLang="zh-CN"/>
          </a:p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42272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2919177-F413-42C5-BEEE-C77E4D49F469}" type="slidenum">
              <a:rPr lang="zh-CN" altLang="en-US" smtClean="0"/>
              <a:pPr>
                <a:defRPr/>
              </a:pPr>
              <a:t>171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/>
              <a:t>使用</a:t>
            </a:r>
            <a:r>
              <a:rPr lang="en-US" altLang="zh-CN" sz="3600"/>
              <a:t>Node.js</a:t>
            </a:r>
            <a:r>
              <a:rPr lang="zh-CN" altLang="en-US" sz="3600"/>
              <a:t>原生模块开发</a:t>
            </a:r>
            <a:r>
              <a:rPr lang="en-US" altLang="zh-CN" sz="3600"/>
              <a:t>Web</a:t>
            </a:r>
            <a:r>
              <a:rPr lang="zh-CN" altLang="en-US" sz="3600"/>
              <a:t>应用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sz="2000"/>
              <a:t>学习</a:t>
            </a:r>
            <a:r>
              <a:rPr lang="en-US" altLang="zh-CN" sz="2000"/>
              <a:t>http</a:t>
            </a:r>
            <a:r>
              <a:rPr lang="zh-CN" altLang="en-US" sz="2000"/>
              <a:t>模块以及</a:t>
            </a:r>
            <a:r>
              <a:rPr lang="en-US" altLang="zh-CN" sz="2000"/>
              <a:t>url</a:t>
            </a:r>
            <a:r>
              <a:rPr lang="zh-CN" altLang="en-US" sz="2000"/>
              <a:t>、</a:t>
            </a:r>
            <a:r>
              <a:rPr lang="en-US" altLang="zh-CN" sz="2000"/>
              <a:t>querystring</a:t>
            </a:r>
            <a:r>
              <a:rPr lang="zh-CN" altLang="en-US" sz="2000"/>
              <a:t>等核心模块进行</a:t>
            </a:r>
            <a:r>
              <a:rPr lang="en-US" altLang="zh-CN" sz="2000"/>
              <a:t>Web</a:t>
            </a:r>
            <a:r>
              <a:rPr lang="zh-CN" altLang="en-US" sz="2000"/>
              <a:t>开发</a:t>
            </a:r>
          </a:p>
        </p:txBody>
      </p:sp>
    </p:spTree>
    <p:extLst>
      <p:ext uri="{BB962C8B-B14F-4D97-AF65-F5344CB8AC3E}">
        <p14:creationId xmlns:p14="http://schemas.microsoft.com/office/powerpoint/2010/main" val="38078147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2919177-F413-42C5-BEEE-C77E4D49F469}" type="slidenum">
              <a:rPr lang="zh-CN" altLang="en-US" smtClean="0"/>
              <a:pPr>
                <a:defRPr/>
              </a:pPr>
              <a:t>172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Server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request 	</a:t>
            </a:r>
            <a:r>
              <a:rPr lang="zh-CN" altLang="en-US"/>
              <a:t>任何时候，只要服务器收到客户端请求都会触发该事件</a:t>
            </a:r>
            <a:r>
              <a:rPr lang="en-US" altLang="zh-CN"/>
              <a:t>	function(request,response)</a:t>
            </a:r>
          </a:p>
          <a:p>
            <a:r>
              <a:rPr lang="en-US" altLang="zh-CN"/>
              <a:t>close([callback])	</a:t>
            </a:r>
            <a:r>
              <a:rPr lang="zh-CN" altLang="en-US"/>
              <a:t>停止服务器</a:t>
            </a:r>
            <a:endParaRPr lang="en-US" altLang="zh-CN"/>
          </a:p>
          <a:p>
            <a:r>
              <a:rPr lang="en-US" altLang="zh-CN"/>
              <a:t>listen(port[,hostname][,backlog][,callback])</a:t>
            </a:r>
          </a:p>
          <a:p>
            <a:pPr lvl="1"/>
            <a:r>
              <a:rPr lang="zh-CN" altLang="en-US"/>
              <a:t>开始在指定的主机名和端口接受客户端请求连接</a:t>
            </a:r>
            <a:endParaRPr lang="en-US" altLang="zh-CN"/>
          </a:p>
          <a:p>
            <a:pPr lvl="1"/>
            <a:r>
              <a:rPr lang="zh-CN" altLang="en-US"/>
              <a:t>如果忽略主机名，默认只能接受本机请求</a:t>
            </a:r>
            <a:endParaRPr lang="en-US" altLang="zh-CN"/>
          </a:p>
          <a:p>
            <a:pPr lvl="1"/>
            <a:r>
              <a:rPr lang="zh-CN" altLang="en-US"/>
              <a:t>如果主机名指定</a:t>
            </a:r>
            <a:r>
              <a:rPr lang="en-US" altLang="zh-CN"/>
              <a:t>0.0.0.0</a:t>
            </a:r>
            <a:r>
              <a:rPr lang="zh-CN" altLang="en-US"/>
              <a:t>，将会自动监听一个随机可用端口</a:t>
            </a:r>
          </a:p>
        </p:txBody>
      </p:sp>
    </p:spTree>
    <p:extLst>
      <p:ext uri="{BB962C8B-B14F-4D97-AF65-F5344CB8AC3E}">
        <p14:creationId xmlns:p14="http://schemas.microsoft.com/office/powerpoint/2010/main" val="23788768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2919177-F413-42C5-BEEE-C77E4D49F469}" type="slidenum">
              <a:rPr lang="zh-CN" altLang="en-US" smtClean="0"/>
              <a:pPr>
                <a:defRPr/>
              </a:pPr>
              <a:t>173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Response</a:t>
            </a:r>
            <a:r>
              <a:rPr lang="zh-CN" altLang="en-US"/>
              <a:t>响应对象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000"/>
              <a:t>可写流</a:t>
            </a:r>
            <a:endParaRPr lang="en-US" altLang="zh-CN" sz="2000"/>
          </a:p>
          <a:p>
            <a:r>
              <a:rPr lang="en-US" altLang="zh-CN" sz="2000"/>
              <a:t>writeHead(statusCode[,statusMessage][],headers)	</a:t>
            </a:r>
            <a:r>
              <a:rPr lang="zh-CN" altLang="en-US" sz="2000"/>
              <a:t>设置状态码和响应头</a:t>
            </a:r>
            <a:endParaRPr lang="en-US" altLang="zh-CN" sz="2000"/>
          </a:p>
          <a:p>
            <a:r>
              <a:rPr lang="en-US" altLang="zh-CN" sz="2000"/>
              <a:t>setHeader(name,value)		</a:t>
            </a:r>
            <a:r>
              <a:rPr lang="zh-CN" altLang="en-US" sz="2000"/>
              <a:t>设置响应头</a:t>
            </a:r>
            <a:endParaRPr lang="en-US" altLang="zh-CN" sz="2000"/>
          </a:p>
          <a:p>
            <a:r>
              <a:rPr lang="en-US" altLang="zh-CN" sz="2000"/>
              <a:t>write(chunk[,encoding][,callback]) </a:t>
            </a:r>
            <a:r>
              <a:rPr lang="zh-CN" altLang="en-US" sz="2000"/>
              <a:t>向响应流中写入数据</a:t>
            </a:r>
            <a:endParaRPr lang="en-US" altLang="zh-CN" sz="2000"/>
          </a:p>
          <a:p>
            <a:r>
              <a:rPr lang="en-US" altLang="zh-CN" sz="2000"/>
              <a:t>end([data][,encoding][,callback]) </a:t>
            </a:r>
            <a:r>
              <a:rPr lang="zh-CN" altLang="en-US" sz="2000"/>
              <a:t>结束响应流</a:t>
            </a:r>
            <a:endParaRPr lang="en-US" altLang="zh-CN" sz="2000"/>
          </a:p>
          <a:p>
            <a:r>
              <a:rPr lang="en-US" altLang="zh-CN" sz="2000"/>
              <a:t>sendDate	</a:t>
            </a:r>
            <a:r>
              <a:rPr lang="zh-CN" altLang="en-US" sz="2000"/>
              <a:t>默认为</a:t>
            </a:r>
            <a:r>
              <a:rPr lang="en-US" altLang="zh-CN" sz="2000"/>
              <a:t>true</a:t>
            </a:r>
            <a:r>
              <a:rPr lang="zh-CN" altLang="en-US" sz="2000"/>
              <a:t>，自动向客户端发送响应日期</a:t>
            </a:r>
            <a:endParaRPr lang="en-US" altLang="zh-CN" sz="2000"/>
          </a:p>
          <a:p>
            <a:endParaRPr lang="zh-CN" altLang="en-US" sz="2000"/>
          </a:p>
        </p:txBody>
      </p:sp>
    </p:spTree>
    <p:extLst>
      <p:ext uri="{BB962C8B-B14F-4D97-AF65-F5344CB8AC3E}">
        <p14:creationId xmlns:p14="http://schemas.microsoft.com/office/powerpoint/2010/main" val="36299607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2919177-F413-42C5-BEEE-C77E4D49F469}" type="slidenum">
              <a:rPr lang="zh-CN" altLang="en-US" smtClean="0"/>
              <a:pPr>
                <a:defRPr/>
              </a:pPr>
              <a:t>174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Request</a:t>
            </a:r>
            <a:r>
              <a:rPr lang="zh-CN" altLang="en-US"/>
              <a:t>请求对象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可读流</a:t>
            </a:r>
            <a:endParaRPr lang="en-US" altLang="zh-CN"/>
          </a:p>
          <a:p>
            <a:r>
              <a:rPr lang="en-US" altLang="zh-CN"/>
              <a:t>headers	</a:t>
            </a:r>
            <a:r>
              <a:rPr lang="zh-CN" altLang="en-US"/>
              <a:t>获取请求头信息，得到一个对象</a:t>
            </a:r>
            <a:endParaRPr lang="en-US" altLang="zh-CN"/>
          </a:p>
          <a:p>
            <a:r>
              <a:rPr lang="en-US" altLang="zh-CN"/>
              <a:t>httpVersion	</a:t>
            </a:r>
            <a:r>
              <a:rPr lang="zh-CN" altLang="en-US"/>
              <a:t>获取客户端使用的</a:t>
            </a:r>
            <a:r>
              <a:rPr lang="en-US" altLang="zh-CN"/>
              <a:t>HTTP</a:t>
            </a:r>
            <a:r>
              <a:rPr lang="zh-CN" altLang="en-US"/>
              <a:t>协议版本</a:t>
            </a:r>
            <a:endParaRPr lang="en-US" altLang="zh-CN"/>
          </a:p>
          <a:p>
            <a:r>
              <a:rPr lang="en-US" altLang="zh-CN"/>
              <a:t>method	</a:t>
            </a:r>
            <a:r>
              <a:rPr lang="zh-CN" altLang="en-US"/>
              <a:t>获取客户端请求方法</a:t>
            </a:r>
            <a:endParaRPr lang="en-US" altLang="zh-CN"/>
          </a:p>
          <a:p>
            <a:r>
              <a:rPr lang="en-US" altLang="zh-CN"/>
              <a:t>url		</a:t>
            </a:r>
            <a:r>
              <a:rPr lang="zh-CN" altLang="en-US"/>
              <a:t>获取客户端请求路径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349872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2919177-F413-42C5-BEEE-C77E4D49F469}" type="slidenum">
              <a:rPr lang="zh-CN" altLang="en-US" smtClean="0"/>
              <a:pPr>
                <a:defRPr/>
              </a:pPr>
              <a:t>175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url</a:t>
            </a:r>
            <a:r>
              <a:rPr lang="zh-CN" altLang="en-US"/>
              <a:t>模块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作用：解析和转换</a:t>
            </a:r>
            <a:r>
              <a:rPr lang="en-US" altLang="zh-CN"/>
              <a:t>url</a:t>
            </a:r>
            <a:r>
              <a:rPr lang="zh-CN" altLang="en-US"/>
              <a:t>的工具核心模块</a:t>
            </a:r>
            <a:endParaRPr lang="en-US" altLang="zh-CN"/>
          </a:p>
          <a:p>
            <a:r>
              <a:rPr lang="en-US" altLang="zh-CN"/>
              <a:t>'http://user:pass@host.com:8080/p/a/t/h?query=string#hash‘</a:t>
            </a:r>
          </a:p>
          <a:p>
            <a:r>
              <a:rPr lang="en-US" altLang="zh-CN"/>
              <a:t>format(urlObj)</a:t>
            </a:r>
          </a:p>
          <a:p>
            <a:r>
              <a:rPr lang="en-US" altLang="zh-CN"/>
              <a:t>parse(urlStr[,parseQueryString])</a:t>
            </a:r>
          </a:p>
          <a:p>
            <a:r>
              <a:rPr lang="en-US" altLang="zh-CN"/>
              <a:t>resolve(from,to)</a:t>
            </a:r>
          </a:p>
          <a:p>
            <a:pPr lvl="1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30954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2919177-F413-42C5-BEEE-C77E4D49F469}" type="slidenum">
              <a:rPr lang="zh-CN" altLang="en-US" smtClean="0"/>
              <a:pPr>
                <a:defRPr/>
              </a:pPr>
              <a:t>176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querystring</a:t>
            </a:r>
            <a:r>
              <a:rPr lang="zh-CN" altLang="en-US"/>
              <a:t>模块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parse(str[,sep][,eq][,options])</a:t>
            </a:r>
          </a:p>
          <a:p>
            <a:r>
              <a:rPr lang="en-US" altLang="zh-CN"/>
              <a:t>stringify(obj[,sep][,eq][,options])</a:t>
            </a:r>
          </a:p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4894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zh-CN"/>
              <a:t>MAKE IT BETTER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2919177-F413-42C5-BEEE-C77E4D49F469}" type="slidenum">
              <a:rPr lang="zh-CN" altLang="en-US" smtClean="0"/>
              <a:pPr>
                <a:defRPr/>
              </a:pPr>
              <a:t>177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MySQL</a:t>
            </a:r>
            <a:endParaRPr lang="zh-CN" altLang="en-US"/>
          </a:p>
        </p:txBody>
      </p:sp>
      <p:sp>
        <p:nvSpPr>
          <p:cNvPr id="7" name="副标题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99956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MAKE IT BETTER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2919177-F413-42C5-BEEE-C77E4D49F469}" type="slidenum">
              <a:rPr lang="zh-CN" altLang="en-US" smtClean="0"/>
              <a:pPr>
                <a:defRPr/>
              </a:pPr>
              <a:t>178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数据库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存储数据的仓库</a:t>
            </a:r>
            <a:endParaRPr lang="en-US" altLang="zh-CN"/>
          </a:p>
          <a:p>
            <a:r>
              <a:rPr lang="zh-CN" altLang="en-US"/>
              <a:t>内存存储</a:t>
            </a:r>
            <a:endParaRPr lang="en-US" altLang="zh-CN"/>
          </a:p>
          <a:p>
            <a:r>
              <a:rPr lang="zh-CN" altLang="en-US"/>
              <a:t>文件存储</a:t>
            </a:r>
            <a:endParaRPr lang="en-US" altLang="zh-CN"/>
          </a:p>
          <a:p>
            <a:pPr lvl="1"/>
            <a:r>
              <a:rPr lang="zh-CN" altLang="en-US"/>
              <a:t>大量数量不行，例如在一个</a:t>
            </a:r>
            <a:r>
              <a:rPr lang="en-US" altLang="zh-CN"/>
              <a:t>txt</a:t>
            </a:r>
            <a:r>
              <a:rPr lang="zh-CN" altLang="en-US"/>
              <a:t>文件中存储</a:t>
            </a:r>
            <a:r>
              <a:rPr lang="en-US" altLang="zh-CN"/>
              <a:t>20G</a:t>
            </a:r>
            <a:r>
              <a:rPr lang="zh-CN" altLang="en-US"/>
              <a:t>的数据</a:t>
            </a:r>
            <a:endParaRPr lang="en-US" altLang="zh-CN"/>
          </a:p>
          <a:p>
            <a:pPr lvl="1"/>
            <a:r>
              <a:rPr lang="zh-CN" altLang="en-US"/>
              <a:t>对于大并发量处理不好</a:t>
            </a:r>
            <a:endParaRPr lang="en-US" altLang="zh-CN"/>
          </a:p>
          <a:p>
            <a:pPr lvl="1"/>
            <a:r>
              <a:rPr lang="zh-CN" altLang="en-US"/>
              <a:t>不安全，容易丢失。</a:t>
            </a:r>
            <a:endParaRPr lang="en-US" altLang="zh-CN"/>
          </a:p>
          <a:p>
            <a:r>
              <a:rPr lang="zh-CN" altLang="en-US"/>
              <a:t>对于一个网站来说，最宝贵的就是</a:t>
            </a:r>
            <a:r>
              <a:rPr lang="zh-CN" altLang="en-US" sz="3200">
                <a:solidFill>
                  <a:srgbClr val="FF0000"/>
                </a:solidFill>
              </a:rPr>
              <a:t>数据</a:t>
            </a:r>
            <a:endParaRPr lang="en-US" altLang="zh-CN" sz="3200">
              <a:solidFill>
                <a:srgbClr val="FF0000"/>
              </a:solidFill>
            </a:endParaRPr>
          </a:p>
          <a:p>
            <a:r>
              <a:rPr lang="zh-CN" altLang="en-US">
                <a:solidFill>
                  <a:schemeClr val="accent1"/>
                </a:solidFill>
              </a:rPr>
              <a:t>软件技术中的一个重要的分支</a:t>
            </a:r>
            <a:endParaRPr lang="zh-CN" altLang="en-US" sz="180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41850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zh-CN"/>
              <a:t>MAKE IT BETTER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2919177-F413-42C5-BEEE-C77E4D49F469}" type="slidenum">
              <a:rPr lang="zh-CN" altLang="en-US" smtClean="0"/>
              <a:pPr>
                <a:defRPr/>
              </a:pPr>
              <a:t>179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MySQL</a:t>
            </a:r>
            <a:r>
              <a:rPr lang="zh-CN" altLang="en-US"/>
              <a:t>安装与配置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安装</a:t>
            </a:r>
            <a:endParaRPr lang="en-US" altLang="zh-CN"/>
          </a:p>
          <a:p>
            <a:r>
              <a:rPr lang="zh-CN" altLang="en-US"/>
              <a:t>检查安装是否成功</a:t>
            </a:r>
            <a:endParaRPr lang="en-US" altLang="zh-CN"/>
          </a:p>
          <a:p>
            <a:pPr lvl="1"/>
            <a:r>
              <a:rPr lang="en-US" altLang="zh-CN"/>
              <a:t>【1】</a:t>
            </a:r>
            <a:r>
              <a:rPr lang="zh-CN" altLang="en-US"/>
              <a:t>打开计算机管理：找到服务选项：查看是否有</a:t>
            </a:r>
            <a:r>
              <a:rPr lang="en-US" altLang="zh-CN"/>
              <a:t>MySQL</a:t>
            </a:r>
            <a:r>
              <a:rPr lang="zh-CN" altLang="en-US"/>
              <a:t>服务</a:t>
            </a:r>
            <a:endParaRPr lang="en-US" altLang="zh-CN"/>
          </a:p>
          <a:p>
            <a:pPr lvl="1"/>
            <a:r>
              <a:rPr lang="en-US" altLang="zh-CN"/>
              <a:t>【2】</a:t>
            </a:r>
            <a:r>
              <a:rPr lang="zh-CN" altLang="en-US"/>
              <a:t>打开</a:t>
            </a:r>
            <a:r>
              <a:rPr lang="en-US" altLang="zh-CN"/>
              <a:t>cmd</a:t>
            </a:r>
            <a:r>
              <a:rPr lang="zh-CN" altLang="en-US"/>
              <a:t>，输入</a:t>
            </a:r>
            <a:r>
              <a:rPr lang="en-US" altLang="zh-CN">
                <a:solidFill>
                  <a:srgbClr val="FC0C59"/>
                </a:solidFill>
              </a:rPr>
              <a:t>path</a:t>
            </a:r>
            <a:r>
              <a:rPr lang="zh-CN" altLang="en-US"/>
              <a:t>，看看是否有</a:t>
            </a:r>
            <a:r>
              <a:rPr lang="en-US" altLang="zh-CN"/>
              <a:t>MySQL</a:t>
            </a:r>
            <a:r>
              <a:rPr lang="zh-CN" altLang="en-US"/>
              <a:t>安装路径下</a:t>
            </a:r>
            <a:r>
              <a:rPr lang="en-US" altLang="zh-CN"/>
              <a:t>bin</a:t>
            </a:r>
            <a:r>
              <a:rPr lang="zh-CN" altLang="en-US"/>
              <a:t>目录的环境变量</a:t>
            </a:r>
            <a:endParaRPr lang="en-US" altLang="zh-CN"/>
          </a:p>
          <a:p>
            <a:pPr lvl="1"/>
            <a:r>
              <a:rPr lang="en-US" altLang="zh-CN">
                <a:solidFill>
                  <a:srgbClr val="FF0000"/>
                </a:solidFill>
              </a:rPr>
              <a:t>【3】</a:t>
            </a:r>
            <a:r>
              <a:rPr lang="zh-CN" altLang="en-US"/>
              <a:t>连接</a:t>
            </a:r>
            <a:r>
              <a:rPr lang="en-US" altLang="zh-CN"/>
              <a:t>MySQL</a:t>
            </a:r>
            <a:r>
              <a:rPr lang="zh-CN" altLang="en-US"/>
              <a:t>：</a:t>
            </a:r>
            <a:r>
              <a:rPr lang="en-US" altLang="zh-CN">
                <a:solidFill>
                  <a:srgbClr val="FC0C59"/>
                </a:solidFill>
              </a:rPr>
              <a:t>mysql –u </a:t>
            </a:r>
            <a:r>
              <a:rPr lang="zh-CN" altLang="en-US">
                <a:solidFill>
                  <a:srgbClr val="FC0C59"/>
                </a:solidFill>
              </a:rPr>
              <a:t>用户名 </a:t>
            </a:r>
            <a:r>
              <a:rPr lang="en-US" altLang="zh-CN">
                <a:solidFill>
                  <a:srgbClr val="FC0C59"/>
                </a:solidFill>
              </a:rPr>
              <a:t>–p</a:t>
            </a:r>
            <a:r>
              <a:rPr lang="zh-CN" altLang="en-US"/>
              <a:t>回车输入密码后再回车</a:t>
            </a:r>
            <a:endParaRPr lang="en-US" altLang="zh-CN"/>
          </a:p>
          <a:p>
            <a:pPr lvl="1"/>
            <a:r>
              <a:rPr lang="zh-CN" altLang="en-US"/>
              <a:t>在</a:t>
            </a:r>
            <a:r>
              <a:rPr lang="en-US" altLang="zh-CN"/>
              <a:t>cmd</a:t>
            </a:r>
            <a:r>
              <a:rPr lang="zh-CN" altLang="en-US"/>
              <a:t>中连接成功后通过输入</a:t>
            </a:r>
            <a:r>
              <a:rPr lang="en-US" altLang="zh-CN">
                <a:solidFill>
                  <a:srgbClr val="FC0C59"/>
                </a:solidFill>
              </a:rPr>
              <a:t>\s</a:t>
            </a:r>
            <a:r>
              <a:rPr lang="zh-CN" altLang="en-US"/>
              <a:t>可以看到</a:t>
            </a:r>
            <a:r>
              <a:rPr lang="en-US" altLang="zh-CN"/>
              <a:t>MySQL</a:t>
            </a:r>
            <a:r>
              <a:rPr lang="zh-CN" altLang="en-US"/>
              <a:t>的基本信息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921412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2919177-F413-42C5-BEEE-C77E4D49F469}" type="slidenum">
              <a:rPr lang="zh-CN" altLang="en-US" smtClean="0"/>
              <a:pPr>
                <a:defRPr/>
              </a:pPr>
              <a:t>18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Node.js</a:t>
            </a:r>
            <a:r>
              <a:rPr lang="zh-CN" altLang="en-US" dirty="0"/>
              <a:t>社区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09</a:t>
            </a:r>
            <a:r>
              <a:rPr lang="zh-CN" altLang="en-US" dirty="0"/>
              <a:t>年诞生，作为一个第三方流行项目托管在</a:t>
            </a:r>
            <a:r>
              <a:rPr lang="en-US" altLang="zh-CN" dirty="0" err="1"/>
              <a:t>github</a:t>
            </a:r>
            <a:r>
              <a:rPr lang="zh-CN" altLang="en-US" dirty="0"/>
              <a:t>上</a:t>
            </a:r>
            <a:endParaRPr lang="en-US" altLang="zh-CN" dirty="0"/>
          </a:p>
          <a:p>
            <a:r>
              <a:rPr lang="en-US" altLang="zh-CN" dirty="0"/>
              <a:t>node</a:t>
            </a:r>
            <a:r>
              <a:rPr lang="zh-CN" altLang="en-US" dirty="0"/>
              <a:t>在</a:t>
            </a:r>
            <a:r>
              <a:rPr lang="en-US" altLang="zh-CN" dirty="0" err="1"/>
              <a:t>github</a:t>
            </a:r>
            <a:r>
              <a:rPr lang="zh-CN" altLang="en-US" dirty="0"/>
              <a:t>上目前有</a:t>
            </a:r>
            <a:r>
              <a:rPr lang="en-US" altLang="zh-CN" smtClean="0"/>
              <a:t>24943</a:t>
            </a:r>
            <a:r>
              <a:rPr lang="zh-CN" altLang="en-US" smtClean="0"/>
              <a:t>个</a:t>
            </a:r>
            <a:r>
              <a:rPr lang="en-US" altLang="zh-CN" dirty="0"/>
              <a:t>star</a:t>
            </a:r>
          </a:p>
          <a:p>
            <a:r>
              <a:rPr lang="en-US" altLang="zh-CN" dirty="0">
                <a:hlinkClick r:id="rId2"/>
              </a:rPr>
              <a:t>https://github.com/nodejs/node</a:t>
            </a:r>
            <a:endParaRPr lang="en-US" altLang="zh-CN" dirty="0"/>
          </a:p>
          <a:p>
            <a:r>
              <a:rPr lang="zh-CN" altLang="en-US" dirty="0"/>
              <a:t>从</a:t>
            </a:r>
            <a:r>
              <a:rPr lang="en-US" altLang="zh-CN" dirty="0"/>
              <a:t>0.10.x</a:t>
            </a:r>
            <a:r>
              <a:rPr lang="zh-CN" altLang="en-US" dirty="0"/>
              <a:t>开始每个月已经有超过两千万的下载了</a:t>
            </a:r>
            <a:endParaRPr lang="en-US" altLang="zh-CN" dirty="0"/>
          </a:p>
          <a:p>
            <a:r>
              <a:rPr lang="en-US" altLang="zh-CN" dirty="0" err="1"/>
              <a:t>npm</a:t>
            </a:r>
            <a:r>
              <a:rPr lang="zh-CN" altLang="en-US" dirty="0"/>
              <a:t>是目前全球最大的第三方包生态系统</a:t>
            </a:r>
            <a:endParaRPr lang="en-US" altLang="zh-CN" dirty="0"/>
          </a:p>
          <a:p>
            <a:r>
              <a:rPr lang="zh-CN" altLang="en-US" dirty="0"/>
              <a:t>目前有</a:t>
            </a:r>
            <a:r>
              <a:rPr lang="en-US" altLang="zh-CN" dirty="0"/>
              <a:t>258032【2016-3-24】</a:t>
            </a:r>
            <a:r>
              <a:rPr lang="zh-CN" altLang="en-US" dirty="0"/>
              <a:t>个包在</a:t>
            </a:r>
            <a:r>
              <a:rPr lang="en-US" altLang="zh-CN" dirty="0" err="1"/>
              <a:t>npm</a:t>
            </a:r>
            <a:r>
              <a:rPr lang="zh-CN" altLang="en-US" dirty="0"/>
              <a:t>上</a:t>
            </a:r>
            <a:endParaRPr lang="en-US" altLang="zh-CN" dirty="0"/>
          </a:p>
          <a:p>
            <a:r>
              <a:rPr lang="en-US" altLang="zh-CN" dirty="0">
                <a:hlinkClick r:id="rId3"/>
              </a:rPr>
              <a:t>https://www.npmjs.com/</a:t>
            </a:r>
            <a:endParaRPr lang="en-US" altLang="zh-CN" dirty="0"/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9727469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zh-CN"/>
              <a:t>MAKE IT BETTER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2919177-F413-42C5-BEEE-C77E4D49F469}" type="slidenum">
              <a:rPr lang="zh-CN" altLang="en-US" smtClean="0"/>
              <a:pPr>
                <a:defRPr/>
              </a:pPr>
              <a:t>180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MySQL</a:t>
            </a:r>
            <a:r>
              <a:rPr lang="zh-CN" altLang="en-US"/>
              <a:t>目录结构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>
                <a:solidFill>
                  <a:srgbClr val="FC0C59"/>
                </a:solidFill>
              </a:rPr>
              <a:t>bin</a:t>
            </a:r>
            <a:r>
              <a:rPr lang="en-US" altLang="zh-CN"/>
              <a:t>		MySQL</a:t>
            </a:r>
            <a:r>
              <a:rPr lang="zh-CN" altLang="en-US"/>
              <a:t>相关可执行文件</a:t>
            </a:r>
            <a:endParaRPr lang="en-US" altLang="zh-CN"/>
          </a:p>
          <a:p>
            <a:r>
              <a:rPr lang="en-US" altLang="zh-CN">
                <a:solidFill>
                  <a:srgbClr val="FC0C59"/>
                </a:solidFill>
              </a:rPr>
              <a:t>data</a:t>
            </a:r>
            <a:r>
              <a:rPr lang="en-US" altLang="zh-CN"/>
              <a:t> 	</a:t>
            </a:r>
            <a:r>
              <a:rPr lang="zh-CN" altLang="en-US"/>
              <a:t>安装</a:t>
            </a:r>
            <a:r>
              <a:rPr lang="en-US" altLang="zh-CN"/>
              <a:t>MySQL</a:t>
            </a:r>
            <a:r>
              <a:rPr lang="zh-CN" altLang="en-US"/>
              <a:t>的时候要把数据文件存到哪里，</a:t>
            </a:r>
            <a:r>
              <a:rPr lang="en-US" altLang="zh-CN"/>
              <a:t> </a:t>
            </a:r>
            <a:r>
              <a:rPr lang="zh-CN" altLang="en-US"/>
              <a:t>存放的是</a:t>
            </a:r>
            <a:r>
              <a:rPr lang="en-US" altLang="zh-CN"/>
              <a:t>MySQL</a:t>
            </a:r>
            <a:r>
              <a:rPr lang="zh-CN" altLang="en-US"/>
              <a:t>的数据文件</a:t>
            </a:r>
            <a:endParaRPr lang="en-US" altLang="zh-CN"/>
          </a:p>
          <a:p>
            <a:r>
              <a:rPr lang="en-US" altLang="zh-CN">
                <a:solidFill>
                  <a:srgbClr val="FC0C59"/>
                </a:solidFill>
              </a:rPr>
              <a:t>doc</a:t>
            </a:r>
            <a:r>
              <a:rPr lang="en-US" altLang="zh-CN"/>
              <a:t>		MySQL</a:t>
            </a:r>
            <a:r>
              <a:rPr lang="zh-CN" altLang="en-US"/>
              <a:t>相关文档</a:t>
            </a:r>
            <a:endParaRPr lang="en-US" altLang="zh-CN"/>
          </a:p>
          <a:p>
            <a:r>
              <a:rPr lang="en-US" altLang="zh-CN">
                <a:solidFill>
                  <a:srgbClr val="FC0C59"/>
                </a:solidFill>
              </a:rPr>
              <a:t>share</a:t>
            </a:r>
            <a:r>
              <a:rPr lang="en-US" altLang="zh-CN"/>
              <a:t>	</a:t>
            </a:r>
            <a:r>
              <a:rPr lang="zh-CN" altLang="en-US"/>
              <a:t>存放字符集、语言等信息</a:t>
            </a:r>
            <a:endParaRPr lang="en-US" altLang="zh-CN"/>
          </a:p>
          <a:p>
            <a:r>
              <a:rPr lang="en-US" altLang="zh-CN">
                <a:solidFill>
                  <a:srgbClr val="FC0C59"/>
                </a:solidFill>
              </a:rPr>
              <a:t>my.ini</a:t>
            </a:r>
            <a:r>
              <a:rPr lang="en-US" altLang="zh-CN"/>
              <a:t>	</a:t>
            </a:r>
            <a:r>
              <a:rPr lang="zh-CN" altLang="en-US"/>
              <a:t>是</a:t>
            </a:r>
            <a:r>
              <a:rPr lang="en-US" altLang="zh-CN"/>
              <a:t>MySQL</a:t>
            </a:r>
            <a:r>
              <a:rPr lang="zh-CN" altLang="en-US"/>
              <a:t>数据库中使用的配置文件</a:t>
            </a:r>
          </a:p>
        </p:txBody>
      </p:sp>
    </p:spTree>
    <p:extLst>
      <p:ext uri="{BB962C8B-B14F-4D97-AF65-F5344CB8AC3E}">
        <p14:creationId xmlns:p14="http://schemas.microsoft.com/office/powerpoint/2010/main" val="17729252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zh-CN"/>
              <a:t>MAKE IT BETTER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2919177-F413-42C5-BEEE-C77E4D49F469}" type="slidenum">
              <a:rPr lang="zh-CN" altLang="en-US" smtClean="0"/>
              <a:pPr>
                <a:defRPr/>
              </a:pPr>
              <a:t>181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启动和关闭</a:t>
            </a:r>
            <a:r>
              <a:rPr lang="en-US" altLang="zh-CN"/>
              <a:t>MySQL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【1】</a:t>
            </a:r>
            <a:r>
              <a:rPr lang="zh-CN" altLang="en-US"/>
              <a:t>图形化启动和关闭</a:t>
            </a:r>
            <a:r>
              <a:rPr lang="en-US" altLang="zh-CN"/>
              <a:t>MySQL</a:t>
            </a:r>
            <a:r>
              <a:rPr lang="zh-CN" altLang="en-US"/>
              <a:t>服务</a:t>
            </a:r>
            <a:endParaRPr lang="en-US" altLang="zh-CN"/>
          </a:p>
          <a:p>
            <a:pPr lvl="1"/>
            <a:r>
              <a:rPr lang="zh-CN" altLang="en-US"/>
              <a:t>通过 右键计算机</a:t>
            </a:r>
            <a:r>
              <a:rPr lang="en-US" altLang="zh-CN"/>
              <a:t>-&gt;</a:t>
            </a:r>
            <a:r>
              <a:rPr lang="zh-CN" altLang="en-US"/>
              <a:t>管理</a:t>
            </a:r>
            <a:r>
              <a:rPr lang="en-US" altLang="zh-CN"/>
              <a:t>-&gt;</a:t>
            </a:r>
            <a:r>
              <a:rPr lang="zh-CN" altLang="en-US"/>
              <a:t>服务和应用程序</a:t>
            </a:r>
            <a:r>
              <a:rPr lang="en-US" altLang="zh-CN"/>
              <a:t>-&gt;</a:t>
            </a:r>
            <a:r>
              <a:rPr lang="zh-CN" altLang="en-US"/>
              <a:t>服务</a:t>
            </a:r>
            <a:r>
              <a:rPr lang="en-US" altLang="zh-CN"/>
              <a:t>-&gt;MySQL</a:t>
            </a:r>
          </a:p>
          <a:p>
            <a:pPr lvl="1"/>
            <a:r>
              <a:rPr lang="en-US" altLang="zh-CN"/>
              <a:t>win+r -&gt; services.msc -&gt; MySQL</a:t>
            </a:r>
          </a:p>
          <a:p>
            <a:pPr lvl="1"/>
            <a:r>
              <a:rPr lang="zh-CN" altLang="en-US"/>
              <a:t>介绍启动类型</a:t>
            </a:r>
            <a:endParaRPr lang="en-US" altLang="zh-CN"/>
          </a:p>
          <a:p>
            <a:r>
              <a:rPr lang="en-US" altLang="zh-CN">
                <a:solidFill>
                  <a:srgbClr val="FC0C59"/>
                </a:solidFill>
              </a:rPr>
              <a:t>【2】</a:t>
            </a:r>
            <a:r>
              <a:rPr lang="zh-CN" altLang="en-US"/>
              <a:t>通过</a:t>
            </a:r>
            <a:r>
              <a:rPr lang="en-US" altLang="zh-CN"/>
              <a:t>cmd</a:t>
            </a:r>
            <a:r>
              <a:rPr lang="zh-CN" altLang="en-US"/>
              <a:t>启动和关闭</a:t>
            </a:r>
            <a:r>
              <a:rPr lang="en-US" altLang="zh-CN"/>
              <a:t>MySQL</a:t>
            </a:r>
          </a:p>
          <a:p>
            <a:pPr lvl="1"/>
            <a:r>
              <a:rPr lang="en-US" altLang="zh-CN">
                <a:solidFill>
                  <a:srgbClr val="00B050"/>
                </a:solidFill>
              </a:rPr>
              <a:t>net start mysql</a:t>
            </a:r>
          </a:p>
          <a:p>
            <a:pPr lvl="1"/>
            <a:r>
              <a:rPr lang="en-US" altLang="zh-CN">
                <a:solidFill>
                  <a:srgbClr val="00B050"/>
                </a:solidFill>
              </a:rPr>
              <a:t>net stop mysql</a:t>
            </a:r>
          </a:p>
        </p:txBody>
      </p:sp>
    </p:spTree>
    <p:extLst>
      <p:ext uri="{BB962C8B-B14F-4D97-AF65-F5344CB8AC3E}">
        <p14:creationId xmlns:p14="http://schemas.microsoft.com/office/powerpoint/2010/main" val="16874166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zh-CN"/>
              <a:t>MAKE IT BETTER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2919177-F413-42C5-BEEE-C77E4D49F469}" type="slidenum">
              <a:rPr lang="zh-CN" altLang="en-US" smtClean="0"/>
              <a:pPr>
                <a:defRPr/>
              </a:pPr>
              <a:t>182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登录</a:t>
            </a:r>
            <a:r>
              <a:rPr lang="en-US" altLang="zh-CN"/>
              <a:t>MySQL</a:t>
            </a:r>
            <a:r>
              <a:rPr lang="zh-CN" altLang="en-US"/>
              <a:t>数据库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000"/>
              <a:t>MySQL</a:t>
            </a:r>
            <a:r>
              <a:rPr lang="zh-CN" altLang="en-US" sz="2000"/>
              <a:t>安装的时候提供了一个客户端连接程序：</a:t>
            </a:r>
            <a:r>
              <a:rPr lang="en-US" altLang="zh-CN" sz="2000">
                <a:solidFill>
                  <a:srgbClr val="FC0C59"/>
                </a:solidFill>
              </a:rPr>
              <a:t>mysql.exe</a:t>
            </a:r>
          </a:p>
          <a:p>
            <a:r>
              <a:rPr lang="en-US" altLang="zh-CN" sz="2000">
                <a:solidFill>
                  <a:srgbClr val="FC0C59"/>
                </a:solidFill>
              </a:rPr>
              <a:t>【1】</a:t>
            </a:r>
            <a:r>
              <a:rPr lang="zh-CN" altLang="en-US" sz="2000"/>
              <a:t>打开</a:t>
            </a:r>
            <a:r>
              <a:rPr lang="en-US" altLang="zh-CN" sz="2000"/>
              <a:t>cmd</a:t>
            </a:r>
            <a:r>
              <a:rPr lang="zh-CN" altLang="en-US" sz="2000"/>
              <a:t>：</a:t>
            </a:r>
            <a:r>
              <a:rPr lang="en-US" altLang="zh-CN" sz="2000">
                <a:solidFill>
                  <a:srgbClr val="00B050"/>
                </a:solidFill>
              </a:rPr>
              <a:t>mysql –h localhost –</a:t>
            </a:r>
            <a:r>
              <a:rPr lang="en-US" altLang="zh-CN" sz="2000">
                <a:solidFill>
                  <a:srgbClr val="FFC000"/>
                </a:solidFill>
              </a:rPr>
              <a:t>P</a:t>
            </a:r>
            <a:r>
              <a:rPr lang="en-US" altLang="zh-CN" sz="2000">
                <a:solidFill>
                  <a:srgbClr val="00B050"/>
                </a:solidFill>
              </a:rPr>
              <a:t> 3306 –u root –</a:t>
            </a:r>
            <a:r>
              <a:rPr lang="en-US" altLang="zh-CN" sz="2000">
                <a:solidFill>
                  <a:srgbClr val="00FF00"/>
                </a:solidFill>
              </a:rPr>
              <a:t>p</a:t>
            </a:r>
          </a:p>
          <a:p>
            <a:pPr lvl="1"/>
            <a:r>
              <a:rPr lang="en-US" altLang="zh-CN" sz="1800"/>
              <a:t>-h localhost	host</a:t>
            </a:r>
            <a:r>
              <a:rPr lang="zh-CN" altLang="en-US" sz="1800"/>
              <a:t> 主机</a:t>
            </a:r>
            <a:endParaRPr lang="en-US" altLang="zh-CN" sz="1800"/>
          </a:p>
          <a:p>
            <a:pPr lvl="1"/>
            <a:r>
              <a:rPr lang="en-US" altLang="zh-CN" sz="1800">
                <a:solidFill>
                  <a:srgbClr val="FFC000"/>
                </a:solidFill>
              </a:rPr>
              <a:t>-P</a:t>
            </a:r>
            <a:r>
              <a:rPr lang="en-US" altLang="zh-CN" sz="1800"/>
              <a:t> 3306		port </a:t>
            </a:r>
            <a:r>
              <a:rPr lang="zh-CN" altLang="en-US" sz="1800"/>
              <a:t>端口</a:t>
            </a:r>
            <a:endParaRPr lang="en-US" altLang="zh-CN" sz="1800"/>
          </a:p>
          <a:p>
            <a:pPr lvl="1"/>
            <a:r>
              <a:rPr lang="en-US" altLang="zh-CN" sz="1800"/>
              <a:t>-u root		user </a:t>
            </a:r>
            <a:r>
              <a:rPr lang="zh-CN" altLang="en-US" sz="1800"/>
              <a:t>用户名</a:t>
            </a:r>
            <a:endParaRPr lang="en-US" altLang="zh-CN" sz="1800"/>
          </a:p>
          <a:p>
            <a:pPr lvl="1"/>
            <a:r>
              <a:rPr lang="en-US" altLang="zh-CN" sz="1800">
                <a:solidFill>
                  <a:srgbClr val="00FF00"/>
                </a:solidFill>
              </a:rPr>
              <a:t>-p</a:t>
            </a:r>
            <a:r>
              <a:rPr lang="en-US" altLang="zh-CN" sz="1800"/>
              <a:t>		password </a:t>
            </a:r>
            <a:r>
              <a:rPr lang="zh-CN" altLang="en-US" sz="1800"/>
              <a:t>密码</a:t>
            </a:r>
            <a:endParaRPr lang="en-US" altLang="zh-CN" sz="1800"/>
          </a:p>
          <a:p>
            <a:r>
              <a:rPr lang="en-US" altLang="zh-CN" sz="2000"/>
              <a:t>mysql</a:t>
            </a:r>
            <a:r>
              <a:rPr lang="zh-CN" altLang="en-US" sz="2000"/>
              <a:t>默认连接</a:t>
            </a:r>
            <a:r>
              <a:rPr lang="en-US" altLang="zh-CN" sz="2000"/>
              <a:t>localhost</a:t>
            </a:r>
            <a:r>
              <a:rPr lang="zh-CN" altLang="en-US" sz="2000"/>
              <a:t>主机和</a:t>
            </a:r>
            <a:r>
              <a:rPr lang="en-US" altLang="zh-CN" sz="2000"/>
              <a:t>3306</a:t>
            </a:r>
            <a:r>
              <a:rPr lang="zh-CN" altLang="en-US" sz="2000"/>
              <a:t>端口，所以</a:t>
            </a:r>
            <a:r>
              <a:rPr lang="en-US" altLang="zh-CN" sz="2000"/>
              <a:t>-h</a:t>
            </a:r>
            <a:r>
              <a:rPr lang="zh-CN" altLang="en-US" sz="2000"/>
              <a:t>和</a:t>
            </a:r>
            <a:r>
              <a:rPr lang="en-US" altLang="zh-CN" sz="2000"/>
              <a:t>-P</a:t>
            </a:r>
            <a:r>
              <a:rPr lang="zh-CN" altLang="en-US" sz="2000"/>
              <a:t>可以省略不写</a:t>
            </a:r>
            <a:r>
              <a:rPr lang="en-US" altLang="zh-CN" sz="2000"/>
              <a:t>	</a:t>
            </a:r>
            <a:r>
              <a:rPr lang="en-US" altLang="zh-CN" sz="2000">
                <a:solidFill>
                  <a:srgbClr val="00B050"/>
                </a:solidFill>
              </a:rPr>
              <a:t>mysql –u root –p</a:t>
            </a:r>
          </a:p>
          <a:p>
            <a:r>
              <a:rPr lang="en-US" altLang="zh-CN" sz="1800">
                <a:solidFill>
                  <a:srgbClr val="0070C0"/>
                </a:solidFill>
              </a:rPr>
              <a:t>【2】</a:t>
            </a:r>
            <a:r>
              <a:rPr lang="zh-CN" altLang="en-US" sz="1800">
                <a:solidFill>
                  <a:srgbClr val="0070C0"/>
                </a:solidFill>
              </a:rPr>
              <a:t>第二种方式：开始</a:t>
            </a:r>
            <a:r>
              <a:rPr lang="en-US" altLang="zh-CN" sz="1800">
                <a:solidFill>
                  <a:srgbClr val="0070C0"/>
                </a:solidFill>
              </a:rPr>
              <a:t>-&gt; MySQL -&gt; MySQL 5.5 Command Line Client</a:t>
            </a:r>
            <a:endParaRPr lang="zh-CN" altLang="en-US" sz="200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40694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zh-CN"/>
              <a:t>MAKE IT BETTER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2919177-F413-42C5-BEEE-C77E4D49F469}" type="slidenum">
              <a:rPr lang="zh-CN" altLang="en-US" smtClean="0"/>
              <a:pPr>
                <a:defRPr/>
              </a:pPr>
              <a:t>183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MySQL</a:t>
            </a:r>
            <a:r>
              <a:rPr lang="zh-CN" altLang="en-US"/>
              <a:t>相关命令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登录</a:t>
            </a:r>
            <a:r>
              <a:rPr lang="en-US" altLang="zh-CN"/>
              <a:t>MySQL</a:t>
            </a:r>
            <a:r>
              <a:rPr lang="zh-CN" altLang="en-US"/>
              <a:t>，通过</a:t>
            </a:r>
            <a:r>
              <a:rPr lang="en-US" altLang="zh-CN"/>
              <a:t>help</a:t>
            </a:r>
            <a:r>
              <a:rPr lang="zh-CN" altLang="en-US"/>
              <a:t>或者</a:t>
            </a:r>
            <a:r>
              <a:rPr lang="en-US" altLang="zh-CN"/>
              <a:t>\h</a:t>
            </a:r>
            <a:r>
              <a:rPr lang="zh-CN" altLang="en-US"/>
              <a:t>查看所有命令</a:t>
            </a:r>
            <a:endParaRPr lang="en-US" altLang="zh-CN"/>
          </a:p>
          <a:p>
            <a:r>
              <a:rPr lang="zh-CN" altLang="en-US"/>
              <a:t>常用命令介绍</a:t>
            </a:r>
            <a:endParaRPr lang="en-US" altLang="zh-CN"/>
          </a:p>
          <a:p>
            <a:pPr lvl="1"/>
            <a:r>
              <a:rPr lang="en-US" altLang="zh-CN"/>
              <a:t>help【\h】	</a:t>
            </a:r>
            <a:r>
              <a:rPr lang="zh-CN" altLang="en-US"/>
              <a:t>显示帮助信息</a:t>
            </a:r>
            <a:endParaRPr lang="en-US" altLang="zh-CN"/>
          </a:p>
          <a:p>
            <a:pPr lvl="1"/>
            <a:r>
              <a:rPr lang="en-US" altLang="zh-CN"/>
              <a:t>status【\s】	</a:t>
            </a:r>
            <a:r>
              <a:rPr lang="zh-CN" altLang="en-US"/>
              <a:t>查看数据库信息</a:t>
            </a:r>
            <a:endParaRPr lang="en-US" altLang="zh-CN"/>
          </a:p>
          <a:p>
            <a:pPr lvl="1"/>
            <a:r>
              <a:rPr lang="en-US" altLang="zh-CN"/>
              <a:t>use【\u】 </a:t>
            </a:r>
            <a:r>
              <a:rPr lang="zh-CN" altLang="en-US"/>
              <a:t>数据库 切换数据库 </a:t>
            </a:r>
            <a:r>
              <a:rPr lang="en-US" altLang="zh-CN"/>
              <a:t>【show databases;】</a:t>
            </a:r>
          </a:p>
          <a:p>
            <a:pPr lvl="1"/>
            <a:r>
              <a:rPr lang="en-US" altLang="zh-CN"/>
              <a:t>exit【\q】	</a:t>
            </a:r>
            <a:r>
              <a:rPr lang="zh-CN" altLang="en-US"/>
              <a:t>退出</a:t>
            </a:r>
            <a:r>
              <a:rPr lang="en-US" altLang="zh-CN"/>
              <a:t>MySQL</a:t>
            </a:r>
          </a:p>
          <a:p>
            <a:pPr lvl="1"/>
            <a:r>
              <a:rPr lang="en-US" altLang="zh-CN"/>
              <a:t>quir【\q】	</a:t>
            </a:r>
            <a:r>
              <a:rPr lang="zh-CN" altLang="en-US"/>
              <a:t>退出</a:t>
            </a:r>
            <a:r>
              <a:rPr lang="en-US" altLang="zh-CN"/>
              <a:t>MySQL</a:t>
            </a:r>
          </a:p>
          <a:p>
            <a:pPr lvl="1"/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90187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zh-CN"/>
              <a:t>MAKE IT BETTER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2919177-F413-42C5-BEEE-C77E4D49F469}" type="slidenum">
              <a:rPr lang="zh-CN" altLang="en-US" smtClean="0"/>
              <a:pPr>
                <a:defRPr/>
              </a:pPr>
              <a:t>184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重新配置</a:t>
            </a:r>
            <a:r>
              <a:rPr lang="en-US" altLang="zh-CN"/>
              <a:t>MySQL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【1】</a:t>
            </a:r>
            <a:r>
              <a:rPr lang="zh-CN" altLang="en-US"/>
              <a:t>通过配置工具：</a:t>
            </a:r>
            <a:r>
              <a:rPr lang="en-US" altLang="zh-CN"/>
              <a:t>MySQL</a:t>
            </a:r>
            <a:r>
              <a:rPr lang="zh-CN" altLang="en-US"/>
              <a:t>安装目录下的</a:t>
            </a:r>
            <a:r>
              <a:rPr lang="en-US" altLang="zh-CN"/>
              <a:t>bin</a:t>
            </a:r>
            <a:r>
              <a:rPr lang="zh-CN" altLang="en-US"/>
              <a:t>下面的</a:t>
            </a:r>
            <a:r>
              <a:rPr lang="en-US" altLang="zh-CN"/>
              <a:t>MySQLInstanceConfig.exe</a:t>
            </a:r>
            <a:r>
              <a:rPr lang="zh-CN" altLang="en-US"/>
              <a:t>程序</a:t>
            </a:r>
            <a:endParaRPr lang="en-US" altLang="zh-CN"/>
          </a:p>
          <a:p>
            <a:r>
              <a:rPr lang="en-US" altLang="zh-CN">
                <a:solidFill>
                  <a:srgbClr val="FC0C59"/>
                </a:solidFill>
              </a:rPr>
              <a:t>【2】</a:t>
            </a:r>
            <a:r>
              <a:rPr lang="zh-CN" altLang="en-US"/>
              <a:t>通过</a:t>
            </a:r>
            <a:r>
              <a:rPr lang="en-US" altLang="zh-CN"/>
              <a:t>DOS</a:t>
            </a:r>
            <a:r>
              <a:rPr lang="zh-CN" altLang="en-US"/>
              <a:t>命令重新配置</a:t>
            </a:r>
            <a:r>
              <a:rPr lang="en-US" altLang="zh-CN"/>
              <a:t>MySQL</a:t>
            </a:r>
          </a:p>
          <a:p>
            <a:pPr lvl="1"/>
            <a:r>
              <a:rPr lang="zh-CN" altLang="en-US"/>
              <a:t>示例：修改</a:t>
            </a:r>
            <a:r>
              <a:rPr lang="en-US" altLang="zh-CN"/>
              <a:t>MySQL</a:t>
            </a:r>
            <a:r>
              <a:rPr lang="zh-CN" altLang="en-US"/>
              <a:t>客户端编码</a:t>
            </a:r>
            <a:r>
              <a:rPr lang="en-US" altLang="zh-CN"/>
              <a:t>set character_set_client = gbk</a:t>
            </a:r>
          </a:p>
          <a:p>
            <a:r>
              <a:rPr lang="en-US" altLang="zh-CN">
                <a:solidFill>
                  <a:srgbClr val="FC0C59"/>
                </a:solidFill>
              </a:rPr>
              <a:t>【3】</a:t>
            </a:r>
            <a:r>
              <a:rPr lang="zh-CN" altLang="en-US"/>
              <a:t>通过修改</a:t>
            </a:r>
            <a:r>
              <a:rPr lang="en-US" altLang="zh-CN"/>
              <a:t>mysql.ini</a:t>
            </a:r>
            <a:r>
              <a:rPr lang="zh-CN" altLang="en-US"/>
              <a:t>重新配置</a:t>
            </a:r>
            <a:r>
              <a:rPr lang="en-US" altLang="zh-CN"/>
              <a:t>MySQL</a:t>
            </a:r>
          </a:p>
          <a:p>
            <a:pPr lvl="1"/>
            <a:r>
              <a:rPr lang="zh-CN" altLang="en-US"/>
              <a:t>示例：修改</a:t>
            </a:r>
            <a:r>
              <a:rPr lang="en-US" altLang="zh-CN"/>
              <a:t>default-character-set=utf8</a:t>
            </a:r>
            <a:r>
              <a:rPr lang="zh-CN" altLang="en-US"/>
              <a:t>为</a:t>
            </a:r>
            <a:r>
              <a:rPr lang="en-US" altLang="zh-CN"/>
              <a:t>default-character-set=gbk</a:t>
            </a:r>
            <a:r>
              <a:rPr lang="zh-CN" altLang="en-US"/>
              <a:t>，修改完成后需要重启</a:t>
            </a:r>
            <a:r>
              <a:rPr lang="en-US" altLang="zh-CN"/>
              <a:t>MySQL</a:t>
            </a:r>
            <a:r>
              <a:rPr lang="zh-CN" altLang="en-US"/>
              <a:t>服务才会生效</a:t>
            </a:r>
            <a:endParaRPr lang="en-US" altLang="zh-CN"/>
          </a:p>
          <a:p>
            <a:pPr lvl="1"/>
            <a:endParaRPr lang="en-US" altLang="zh-CN"/>
          </a:p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48819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zh-CN"/>
              <a:t>MAKE IT BETTER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2919177-F413-42C5-BEEE-C77E4D49F469}" type="slidenum">
              <a:rPr lang="zh-CN" altLang="en-US" smtClean="0"/>
              <a:pPr>
                <a:defRPr/>
              </a:pPr>
              <a:t>185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/>
              <a:t>MySQL</a:t>
            </a:r>
            <a:r>
              <a:rPr lang="zh-CN" altLang="en-US" sz="3200"/>
              <a:t>数据库服务器、数据库和表的关系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000"/>
              <a:t>所谓安装数据库服务器，只是在机器上装了一个数据库管理程序，这个管理程序可以管理多个数据库，一般开发人员对每一个应用创建一个数据库</a:t>
            </a:r>
            <a:endParaRPr lang="en-US" altLang="zh-CN" sz="2000"/>
          </a:p>
          <a:p>
            <a:r>
              <a:rPr lang="zh-CN" altLang="en-US" sz="2000"/>
              <a:t>为保存应用中实体的数据，一般会在数据库中创建多个表</a:t>
            </a:r>
            <a:r>
              <a:rPr lang="en-US" altLang="zh-CN" sz="2000"/>
              <a:t>,</a:t>
            </a:r>
            <a:r>
              <a:rPr lang="zh-CN" altLang="en-US" sz="2000"/>
              <a:t>以保存程序中实体的数据</a:t>
            </a:r>
            <a:endParaRPr lang="en-US" altLang="zh-CN" sz="2000"/>
          </a:p>
          <a:p>
            <a:r>
              <a:rPr lang="zh-CN" altLang="en-US" sz="2000"/>
              <a:t>数据库服务器、数据库和表的如图所示：</a:t>
            </a:r>
            <a:endParaRPr lang="en-US" altLang="zh-CN" sz="2000"/>
          </a:p>
        </p:txBody>
      </p:sp>
      <p:sp>
        <p:nvSpPr>
          <p:cNvPr id="7" name="圆角矩形 6"/>
          <p:cNvSpPr/>
          <p:nvPr/>
        </p:nvSpPr>
        <p:spPr>
          <a:xfrm>
            <a:off x="837594" y="4804446"/>
            <a:ext cx="829994" cy="128016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Client</a:t>
            </a:r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2351292" y="4804446"/>
            <a:ext cx="937605" cy="128016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MySQL</a:t>
            </a:r>
            <a:endParaRPr lang="zh-CN" altLang="en-US"/>
          </a:p>
        </p:txBody>
      </p:sp>
      <p:sp>
        <p:nvSpPr>
          <p:cNvPr id="9" name="流程图: 磁盘 8"/>
          <p:cNvSpPr/>
          <p:nvPr/>
        </p:nvSpPr>
        <p:spPr>
          <a:xfrm>
            <a:off x="4431323" y="4853354"/>
            <a:ext cx="911762" cy="486221"/>
          </a:xfrm>
          <a:prstGeom prst="flowChartMagneticDisk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DB</a:t>
            </a:r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6986114" y="4206241"/>
            <a:ext cx="1662014" cy="6471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/>
          </a:p>
          <a:p>
            <a:pPr algn="ctr"/>
            <a:r>
              <a:rPr lang="en-US" altLang="zh-CN"/>
              <a:t>          </a:t>
            </a:r>
            <a:r>
              <a:rPr lang="zh-CN" altLang="en-US"/>
              <a:t>表</a:t>
            </a:r>
          </a:p>
        </p:txBody>
      </p:sp>
      <p:sp>
        <p:nvSpPr>
          <p:cNvPr id="14" name="流程图: 磁盘 13"/>
          <p:cNvSpPr/>
          <p:nvPr/>
        </p:nvSpPr>
        <p:spPr>
          <a:xfrm>
            <a:off x="4431323" y="5642915"/>
            <a:ext cx="911762" cy="486221"/>
          </a:xfrm>
          <a:prstGeom prst="flowChartMagneticDisk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DB</a:t>
            </a:r>
            <a:endParaRPr lang="zh-CN" altLang="en-US"/>
          </a:p>
        </p:txBody>
      </p:sp>
      <p:cxnSp>
        <p:nvCxnSpPr>
          <p:cNvPr id="16" name="直接连接符 15"/>
          <p:cNvCxnSpPr>
            <a:stCxn id="11" idx="1"/>
          </p:cNvCxnSpPr>
          <p:nvPr/>
        </p:nvCxnSpPr>
        <p:spPr>
          <a:xfrm>
            <a:off x="6986114" y="4529798"/>
            <a:ext cx="162288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>
            <a:off x="7240787" y="4206241"/>
            <a:ext cx="0" cy="62329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>
            <a:off x="7435390" y="4206241"/>
            <a:ext cx="0" cy="62329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>
            <a:off x="7646406" y="4205700"/>
            <a:ext cx="0" cy="62329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矩形 28"/>
          <p:cNvSpPr/>
          <p:nvPr/>
        </p:nvSpPr>
        <p:spPr>
          <a:xfrm>
            <a:off x="6986114" y="5066777"/>
            <a:ext cx="1662014" cy="6471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/>
          </a:p>
          <a:p>
            <a:pPr algn="ctr"/>
            <a:r>
              <a:rPr lang="en-US" altLang="zh-CN"/>
              <a:t>          </a:t>
            </a:r>
            <a:r>
              <a:rPr lang="zh-CN" altLang="en-US"/>
              <a:t>表</a:t>
            </a:r>
          </a:p>
        </p:txBody>
      </p:sp>
      <p:cxnSp>
        <p:nvCxnSpPr>
          <p:cNvPr id="30" name="直接连接符 29"/>
          <p:cNvCxnSpPr>
            <a:stCxn id="29" idx="1"/>
          </p:cNvCxnSpPr>
          <p:nvPr/>
        </p:nvCxnSpPr>
        <p:spPr>
          <a:xfrm>
            <a:off x="6986114" y="5390334"/>
            <a:ext cx="162288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>
            <a:off x="7240787" y="5066777"/>
            <a:ext cx="0" cy="62329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7435390" y="5066777"/>
            <a:ext cx="0" cy="62329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7646406" y="5066236"/>
            <a:ext cx="0" cy="62329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矩形 33"/>
          <p:cNvSpPr/>
          <p:nvPr/>
        </p:nvSpPr>
        <p:spPr>
          <a:xfrm>
            <a:off x="6543102" y="5841497"/>
            <a:ext cx="1662014" cy="6471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/>
          </a:p>
          <a:p>
            <a:pPr algn="ctr"/>
            <a:r>
              <a:rPr lang="en-US" altLang="zh-CN"/>
              <a:t>          </a:t>
            </a:r>
            <a:r>
              <a:rPr lang="zh-CN" altLang="en-US"/>
              <a:t>表</a:t>
            </a:r>
          </a:p>
        </p:txBody>
      </p:sp>
      <p:cxnSp>
        <p:nvCxnSpPr>
          <p:cNvPr id="35" name="直接连接符 34"/>
          <p:cNvCxnSpPr>
            <a:stCxn id="34" idx="1"/>
          </p:cNvCxnSpPr>
          <p:nvPr/>
        </p:nvCxnSpPr>
        <p:spPr>
          <a:xfrm>
            <a:off x="6543102" y="6165054"/>
            <a:ext cx="162288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/>
        </p:nvCxnSpPr>
        <p:spPr>
          <a:xfrm>
            <a:off x="6797775" y="5841497"/>
            <a:ext cx="0" cy="62329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/>
        </p:nvCxnSpPr>
        <p:spPr>
          <a:xfrm>
            <a:off x="6992378" y="5841497"/>
            <a:ext cx="0" cy="62329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直接连接符 37"/>
          <p:cNvCxnSpPr/>
          <p:nvPr/>
        </p:nvCxnSpPr>
        <p:spPr>
          <a:xfrm>
            <a:off x="7203394" y="5840956"/>
            <a:ext cx="0" cy="62329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直接箭头连接符 39"/>
          <p:cNvCxnSpPr/>
          <p:nvPr/>
        </p:nvCxnSpPr>
        <p:spPr>
          <a:xfrm>
            <a:off x="1733486" y="5444526"/>
            <a:ext cx="52415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肘形连接符 44"/>
          <p:cNvCxnSpPr/>
          <p:nvPr/>
        </p:nvCxnSpPr>
        <p:spPr>
          <a:xfrm flipV="1">
            <a:off x="3382550" y="5072194"/>
            <a:ext cx="1002096" cy="31813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肘形连接符 50"/>
          <p:cNvCxnSpPr>
            <a:endCxn id="14" idx="2"/>
          </p:cNvCxnSpPr>
          <p:nvPr/>
        </p:nvCxnSpPr>
        <p:spPr>
          <a:xfrm>
            <a:off x="3341571" y="5403308"/>
            <a:ext cx="1089752" cy="48271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肘形连接符 55"/>
          <p:cNvCxnSpPr>
            <a:stCxn id="9" idx="4"/>
            <a:endCxn id="29" idx="1"/>
          </p:cNvCxnSpPr>
          <p:nvPr/>
        </p:nvCxnSpPr>
        <p:spPr>
          <a:xfrm>
            <a:off x="5343085" y="5096465"/>
            <a:ext cx="1643029" cy="29386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肘形连接符 57"/>
          <p:cNvCxnSpPr>
            <a:stCxn id="11" idx="1"/>
            <a:endCxn id="34" idx="1"/>
          </p:cNvCxnSpPr>
          <p:nvPr/>
        </p:nvCxnSpPr>
        <p:spPr>
          <a:xfrm rot="10800000" flipV="1">
            <a:off x="6543102" y="4529798"/>
            <a:ext cx="443012" cy="1635256"/>
          </a:xfrm>
          <a:prstGeom prst="bentConnector3">
            <a:avLst>
              <a:gd name="adj1" fmla="val 151601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82912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zh-CN"/>
              <a:t>MAKE IT BETTER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2919177-F413-42C5-BEEE-C77E4D49F469}" type="slidenum">
              <a:rPr lang="zh-CN" altLang="en-US" smtClean="0"/>
              <a:pPr>
                <a:defRPr/>
              </a:pPr>
              <a:t>186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数据在数据库中的存储方式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圆角矩形 6"/>
          <p:cNvSpPr/>
          <p:nvPr/>
        </p:nvSpPr>
        <p:spPr>
          <a:xfrm>
            <a:off x="628651" y="1913207"/>
            <a:ext cx="1664384" cy="12660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/>
              <a:t>id = 1</a:t>
            </a:r>
          </a:p>
          <a:p>
            <a:r>
              <a:rPr lang="en-US" altLang="zh-CN"/>
              <a:t>name = ‘</a:t>
            </a:r>
            <a:r>
              <a:rPr lang="zh-CN" altLang="en-US"/>
              <a:t>张三</a:t>
            </a:r>
            <a:r>
              <a:rPr lang="en-US" altLang="zh-CN"/>
              <a:t>’</a:t>
            </a:r>
          </a:p>
          <a:p>
            <a:r>
              <a:rPr lang="en-US" altLang="zh-CN"/>
              <a:t>age = 23</a:t>
            </a:r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628651" y="3944088"/>
            <a:ext cx="1664384" cy="107807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/>
              <a:t>id = 2</a:t>
            </a:r>
          </a:p>
          <a:p>
            <a:r>
              <a:rPr lang="en-US" altLang="zh-CN"/>
              <a:t>name = ‘</a:t>
            </a:r>
            <a:r>
              <a:rPr lang="zh-CN" altLang="en-US"/>
              <a:t>李四</a:t>
            </a:r>
            <a:r>
              <a:rPr lang="en-US" altLang="zh-CN"/>
              <a:t>’</a:t>
            </a:r>
          </a:p>
          <a:p>
            <a:r>
              <a:rPr lang="en-US" altLang="zh-CN"/>
              <a:t>age = 24</a:t>
            </a:r>
            <a:endParaRPr lang="zh-CN" altLang="en-US"/>
          </a:p>
        </p:txBody>
      </p:sp>
      <p:graphicFrame>
        <p:nvGraphicFramePr>
          <p:cNvPr id="11" name="表格 10"/>
          <p:cNvGraphicFramePr>
            <a:graphicFrameLocks noGrp="1"/>
          </p:cNvGraphicFramePr>
          <p:nvPr>
            <p:extLst/>
          </p:nvPr>
        </p:nvGraphicFramePr>
        <p:xfrm>
          <a:off x="3290503" y="2475914"/>
          <a:ext cx="5059680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86560">
                  <a:extLst>
                    <a:ext uri="{9D8B030D-6E8A-4147-A177-3AD203B41FA5}">
                      <a16:colId xmlns:a16="http://schemas.microsoft.com/office/drawing/2014/main" xmlns="" val="591006650"/>
                    </a:ext>
                  </a:extLst>
                </a:gridCol>
                <a:gridCol w="1686560">
                  <a:extLst>
                    <a:ext uri="{9D8B030D-6E8A-4147-A177-3AD203B41FA5}">
                      <a16:colId xmlns:a16="http://schemas.microsoft.com/office/drawing/2014/main" xmlns="" val="1262363876"/>
                    </a:ext>
                  </a:extLst>
                </a:gridCol>
                <a:gridCol w="1686560">
                  <a:extLst>
                    <a:ext uri="{9D8B030D-6E8A-4147-A177-3AD203B41FA5}">
                      <a16:colId xmlns:a16="http://schemas.microsoft.com/office/drawing/2014/main" xmlns="" val="1748034993"/>
                    </a:ext>
                  </a:extLst>
                </a:gridCol>
              </a:tblGrid>
              <a:tr h="338480"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id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name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age</a:t>
                      </a:r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02322535"/>
                  </a:ext>
                </a:extLst>
              </a:tr>
              <a:tr h="338480"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1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张三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23</a:t>
                      </a:r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457604732"/>
                  </a:ext>
                </a:extLst>
              </a:tr>
              <a:tr h="338480"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2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李四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24</a:t>
                      </a:r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327437531"/>
                  </a:ext>
                </a:extLst>
              </a:tr>
              <a:tr h="338480"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3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…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…</a:t>
                      </a:r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717414083"/>
                  </a:ext>
                </a:extLst>
              </a:tr>
              <a:tr h="338480"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4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…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…</a:t>
                      </a:r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526820202"/>
                  </a:ext>
                </a:extLst>
              </a:tr>
              <a:tr h="338480"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5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145281291"/>
                  </a:ext>
                </a:extLst>
              </a:tr>
            </a:tbl>
          </a:graphicData>
        </a:graphic>
      </p:graphicFrame>
      <p:cxnSp>
        <p:nvCxnSpPr>
          <p:cNvPr id="13" name="直接箭头连接符 12"/>
          <p:cNvCxnSpPr>
            <a:stCxn id="7" idx="3"/>
          </p:cNvCxnSpPr>
          <p:nvPr/>
        </p:nvCxnSpPr>
        <p:spPr>
          <a:xfrm>
            <a:off x="2293035" y="2546253"/>
            <a:ext cx="1124080" cy="5047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>
            <a:stCxn id="8" idx="3"/>
          </p:cNvCxnSpPr>
          <p:nvPr/>
        </p:nvCxnSpPr>
        <p:spPr>
          <a:xfrm flipV="1">
            <a:off x="2293035" y="3398409"/>
            <a:ext cx="1124080" cy="10847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3585210" y="5461115"/>
            <a:ext cx="41152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>
                <a:solidFill>
                  <a:srgbClr val="FC0C59"/>
                </a:solidFill>
              </a:rPr>
              <a:t>表的一行称之为一条记录</a:t>
            </a:r>
            <a:endParaRPr lang="en-US" altLang="zh-CN">
              <a:solidFill>
                <a:srgbClr val="FC0C59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>
                <a:solidFill>
                  <a:srgbClr val="FC0C59"/>
                </a:solidFill>
              </a:rPr>
              <a:t>表中一条记录对应一个</a:t>
            </a:r>
            <a:r>
              <a:rPr lang="en-US" altLang="zh-CN">
                <a:solidFill>
                  <a:srgbClr val="FC0C59"/>
                </a:solidFill>
              </a:rPr>
              <a:t>JS</a:t>
            </a:r>
            <a:r>
              <a:rPr lang="zh-CN" altLang="en-US">
                <a:solidFill>
                  <a:srgbClr val="FC0C59"/>
                </a:solidFill>
              </a:rPr>
              <a:t>对象的数据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3417115" y="1913207"/>
            <a:ext cx="10823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/>
              <a:t>User</a:t>
            </a:r>
            <a:r>
              <a:rPr lang="zh-CN" altLang="en-US" sz="2400" b="1"/>
              <a:t>表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6939598" y="2102907"/>
            <a:ext cx="15757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>
                <a:solidFill>
                  <a:srgbClr val="FC0C59"/>
                </a:solidFill>
              </a:rPr>
              <a:t>列（</a:t>
            </a:r>
            <a:r>
              <a:rPr lang="en-US" altLang="zh-CN" b="1">
                <a:solidFill>
                  <a:srgbClr val="FC0C59"/>
                </a:solidFill>
              </a:rPr>
              <a:t>column</a:t>
            </a:r>
            <a:r>
              <a:rPr lang="zh-CN" altLang="en-US" b="1">
                <a:solidFill>
                  <a:srgbClr val="FC0C59"/>
                </a:solidFill>
              </a:rPr>
              <a:t>）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8350183" y="2498227"/>
            <a:ext cx="9348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>
                <a:solidFill>
                  <a:srgbClr val="FC0C59"/>
                </a:solidFill>
              </a:rPr>
              <a:t>行</a:t>
            </a:r>
            <a:r>
              <a:rPr lang="en-US" altLang="zh-CN" b="1">
                <a:solidFill>
                  <a:srgbClr val="FC0C59"/>
                </a:solidFill>
              </a:rPr>
              <a:t>(row)</a:t>
            </a:r>
            <a:endParaRPr lang="zh-CN" altLang="en-US" b="1">
              <a:solidFill>
                <a:srgbClr val="FC0C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03127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2919177-F413-42C5-BEEE-C77E4D49F469}" type="slidenum">
              <a:rPr lang="zh-CN" altLang="en-US" smtClean="0"/>
              <a:pPr>
                <a:defRPr/>
              </a:pPr>
              <a:t>187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Express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/>
              <a:t>基于</a:t>
            </a:r>
            <a:r>
              <a:rPr lang="en-US" altLang="zh-CN"/>
              <a:t>Node.js</a:t>
            </a:r>
            <a:r>
              <a:rPr lang="zh-CN" altLang="en-US"/>
              <a:t>平台，快速、开放、极简的</a:t>
            </a:r>
            <a:r>
              <a:rPr lang="en-US" altLang="zh-CN"/>
              <a:t>web</a:t>
            </a:r>
            <a:r>
              <a:rPr lang="zh-CN" altLang="en-US"/>
              <a:t>开发框架</a:t>
            </a:r>
          </a:p>
        </p:txBody>
      </p:sp>
    </p:spTree>
    <p:extLst>
      <p:ext uri="{BB962C8B-B14F-4D97-AF65-F5344CB8AC3E}">
        <p14:creationId xmlns:p14="http://schemas.microsoft.com/office/powerpoint/2010/main" val="9941353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2919177-F413-42C5-BEEE-C77E4D49F469}" type="slidenum">
              <a:rPr lang="zh-CN" altLang="en-US" smtClean="0"/>
              <a:pPr>
                <a:defRPr/>
              </a:pPr>
              <a:t>188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Express</a:t>
            </a:r>
            <a:endParaRPr lang="zh-CN" altLang="en-US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235518"/>
            <a:ext cx="7886700" cy="3549015"/>
          </a:xfrm>
        </p:spPr>
      </p:pic>
    </p:spTree>
    <p:extLst>
      <p:ext uri="{BB962C8B-B14F-4D97-AF65-F5344CB8AC3E}">
        <p14:creationId xmlns:p14="http://schemas.microsoft.com/office/powerpoint/2010/main" val="38356167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MAKE IT BETTER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2919177-F413-42C5-BEEE-C77E4D49F469}" type="slidenum">
              <a:rPr lang="zh-CN" altLang="en-US" smtClean="0"/>
              <a:pPr>
                <a:defRPr/>
              </a:pPr>
              <a:t>189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Express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原生</a:t>
            </a:r>
            <a:r>
              <a:rPr lang="en-US" altLang="zh-CN"/>
              <a:t>Node</a:t>
            </a:r>
            <a:r>
              <a:rPr lang="zh-CN" altLang="en-US"/>
              <a:t>开发，会发现很多问题。比如：</a:t>
            </a:r>
            <a:endParaRPr lang="en-US" altLang="zh-CN"/>
          </a:p>
          <a:p>
            <a:pPr lvl="1"/>
            <a:r>
              <a:rPr lang="zh-CN" altLang="en-US"/>
              <a:t>呈递静态页面很不方便，需要处理每个</a:t>
            </a:r>
            <a:r>
              <a:rPr lang="en-US" altLang="zh-CN"/>
              <a:t>HTTP</a:t>
            </a:r>
            <a:r>
              <a:rPr lang="zh-CN" altLang="en-US"/>
              <a:t>请求</a:t>
            </a:r>
            <a:endParaRPr lang="en-US" altLang="zh-CN"/>
          </a:p>
          <a:p>
            <a:pPr lvl="1"/>
            <a:r>
              <a:rPr lang="zh-CN" altLang="en-US"/>
              <a:t>路由处理不直观清晰</a:t>
            </a:r>
            <a:r>
              <a:rPr lang="en-US" altLang="zh-CN"/>
              <a:t>,</a:t>
            </a:r>
            <a:r>
              <a:rPr lang="zh-CN" altLang="en-US"/>
              <a:t>需要写很多字符串判断和正则表达式</a:t>
            </a:r>
            <a:endParaRPr lang="en-US" altLang="zh-CN"/>
          </a:p>
          <a:p>
            <a:pPr lvl="1"/>
            <a:r>
              <a:rPr lang="zh-CN" altLang="en-US"/>
              <a:t>不能集中精力写业务，要考虑很多其它的东西</a:t>
            </a:r>
            <a:endParaRPr lang="en-US" altLang="zh-CN"/>
          </a:p>
          <a:p>
            <a:r>
              <a:rPr lang="en-US" altLang="zh-CN" sz="2000"/>
              <a:t>Express</a:t>
            </a:r>
            <a:r>
              <a:rPr lang="zh-CN" altLang="en-US" sz="2000"/>
              <a:t>框架致力于解决上述问题。它非常像前端框架</a:t>
            </a:r>
            <a:r>
              <a:rPr lang="en-US" altLang="zh-CN" sz="2000"/>
              <a:t>jQuery</a:t>
            </a:r>
            <a:r>
              <a:rPr lang="zh-CN" altLang="en-US" sz="2000"/>
              <a:t>，改变了我们书写程序的习惯。</a:t>
            </a:r>
            <a:endParaRPr lang="en-US" altLang="zh-CN" sz="2000"/>
          </a:p>
          <a:p>
            <a:r>
              <a:rPr lang="en-US" altLang="zh-CN" sz="2000">
                <a:solidFill>
                  <a:srgbClr val="FC0C59"/>
                </a:solidFill>
              </a:rPr>
              <a:t>Express</a:t>
            </a:r>
            <a:r>
              <a:rPr lang="zh-CN" altLang="en-US" sz="2000">
                <a:solidFill>
                  <a:srgbClr val="FC0C59"/>
                </a:solidFill>
              </a:rPr>
              <a:t>的哲学就是在你的</a:t>
            </a:r>
            <a:r>
              <a:rPr lang="zh-CN" altLang="en-US" sz="2000" b="1">
                <a:solidFill>
                  <a:srgbClr val="FC0C59"/>
                </a:solidFill>
              </a:rPr>
              <a:t>想法和服务器之间充当薄薄的一层</a:t>
            </a:r>
            <a:r>
              <a:rPr lang="zh-CN" altLang="en-US" sz="2000"/>
              <a:t>。</a:t>
            </a:r>
            <a:r>
              <a:rPr lang="zh-CN" altLang="en-US" sz="2000" b="1">
                <a:solidFill>
                  <a:srgbClr val="FC0C59"/>
                </a:solidFill>
              </a:rPr>
              <a:t>尽量的少干预你，让你充分表达自己的思想</a:t>
            </a:r>
            <a:r>
              <a:rPr lang="zh-CN" altLang="en-US" sz="2000"/>
              <a:t>，同时提供一些有用的东西。</a:t>
            </a:r>
          </a:p>
        </p:txBody>
      </p:sp>
    </p:spTree>
    <p:extLst>
      <p:ext uri="{BB962C8B-B14F-4D97-AF65-F5344CB8AC3E}">
        <p14:creationId xmlns:p14="http://schemas.microsoft.com/office/powerpoint/2010/main" val="8919401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zh-CN"/>
              <a:t>MAKE IT BETTER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2919177-F413-42C5-BEEE-C77E4D49F469}" type="slidenum">
              <a:rPr lang="zh-CN" altLang="en-US" smtClean="0"/>
              <a:pPr>
                <a:defRPr/>
              </a:pPr>
              <a:t>19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总结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000" dirty="0"/>
              <a:t>JavaScript</a:t>
            </a:r>
            <a:r>
              <a:rPr lang="zh-CN" altLang="en-US" sz="2000" dirty="0"/>
              <a:t>只能在浏览器上运行吗？</a:t>
            </a:r>
            <a:endParaRPr lang="en-US" altLang="zh-CN" sz="2000" dirty="0"/>
          </a:p>
          <a:p>
            <a:pPr lvl="1"/>
            <a:r>
              <a:rPr lang="en-US" altLang="zh-CN" sz="1400" dirty="0"/>
              <a:t>JavaScript</a:t>
            </a:r>
            <a:r>
              <a:rPr lang="zh-CN" altLang="en-US" sz="1400" dirty="0"/>
              <a:t>不仅仅能运行在浏览器中</a:t>
            </a:r>
            <a:endParaRPr lang="en-US" altLang="zh-CN" sz="1400" dirty="0"/>
          </a:p>
          <a:p>
            <a:r>
              <a:rPr lang="en-US" altLang="zh-CN" sz="2000" dirty="0"/>
              <a:t>Node.js</a:t>
            </a:r>
            <a:r>
              <a:rPr lang="zh-CN" altLang="en-US" sz="2000" dirty="0"/>
              <a:t>基于哪个</a:t>
            </a:r>
            <a:r>
              <a:rPr lang="en-US" altLang="zh-CN" sz="2000" dirty="0"/>
              <a:t>JavaScript</a:t>
            </a:r>
            <a:r>
              <a:rPr lang="zh-CN" altLang="en-US" sz="2000" dirty="0"/>
              <a:t>引擎？</a:t>
            </a:r>
            <a:endParaRPr lang="en-US" altLang="zh-CN" sz="2000" dirty="0"/>
          </a:p>
          <a:p>
            <a:pPr lvl="1"/>
            <a:r>
              <a:rPr lang="en-US" altLang="zh-CN" sz="1400" dirty="0"/>
              <a:t>Chrome </a:t>
            </a:r>
            <a:r>
              <a:rPr lang="zh-CN" altLang="en-US" sz="1400" dirty="0"/>
              <a:t>的 </a:t>
            </a:r>
            <a:r>
              <a:rPr lang="en-US" altLang="zh-CN" sz="1400" dirty="0"/>
              <a:t>V8</a:t>
            </a:r>
            <a:r>
              <a:rPr lang="zh-CN" altLang="en-US" sz="1400" dirty="0"/>
              <a:t>引擎</a:t>
            </a:r>
            <a:endParaRPr lang="en-US" altLang="zh-CN" sz="1400" dirty="0"/>
          </a:p>
          <a:p>
            <a:r>
              <a:rPr lang="zh-CN" altLang="en-US" sz="2000" dirty="0"/>
              <a:t>谁创建了</a:t>
            </a:r>
            <a:r>
              <a:rPr lang="en-US" altLang="zh-CN" sz="2000" dirty="0"/>
              <a:t>Node.js</a:t>
            </a:r>
            <a:r>
              <a:rPr lang="zh-CN" altLang="en-US" sz="2000" dirty="0"/>
              <a:t>？</a:t>
            </a:r>
            <a:endParaRPr lang="en-US" altLang="zh-CN" sz="2000" dirty="0"/>
          </a:p>
          <a:p>
            <a:pPr lvl="1"/>
            <a:r>
              <a:rPr lang="en-US" altLang="zh-CN" sz="1400" b="1" dirty="0">
                <a:solidFill>
                  <a:srgbClr val="FC0C59"/>
                </a:solidFill>
              </a:rPr>
              <a:t>Ryan Dahl</a:t>
            </a:r>
            <a:endParaRPr lang="en-US" altLang="zh-CN" sz="1400" dirty="0"/>
          </a:p>
          <a:p>
            <a:r>
              <a:rPr lang="en-US" altLang="zh-CN" sz="2000" dirty="0"/>
              <a:t>Node.js</a:t>
            </a:r>
            <a:r>
              <a:rPr lang="zh-CN" altLang="en-US" sz="2000" dirty="0"/>
              <a:t>的特性是什么？</a:t>
            </a:r>
            <a:endParaRPr lang="en-US" altLang="zh-CN" sz="2000" dirty="0"/>
          </a:p>
          <a:p>
            <a:pPr lvl="1"/>
            <a:r>
              <a:rPr lang="zh-CN" altLang="en-US" sz="1800" dirty="0" smtClean="0"/>
              <a:t>事件驱动、非阻塞</a:t>
            </a:r>
            <a:r>
              <a:rPr lang="en-US" altLang="zh-CN" sz="1800" dirty="0" smtClean="0"/>
              <a:t>IO</a:t>
            </a:r>
            <a:r>
              <a:rPr lang="zh-CN" altLang="en-US" sz="1800" dirty="0" smtClean="0"/>
              <a:t>模型</a:t>
            </a:r>
            <a:endParaRPr lang="en-US" altLang="zh-CN" sz="1800" dirty="0" smtClean="0"/>
          </a:p>
          <a:p>
            <a:r>
              <a:rPr lang="en-US" altLang="zh-CN" sz="2000" dirty="0" smtClean="0"/>
              <a:t>Node.js</a:t>
            </a:r>
            <a:r>
              <a:rPr lang="zh-CN" altLang="en-US" sz="2000" dirty="0" smtClean="0"/>
              <a:t>是</a:t>
            </a:r>
            <a:r>
              <a:rPr lang="en-US" altLang="zh-CN" sz="2000" dirty="0" smtClean="0"/>
              <a:t>JavaScript</a:t>
            </a:r>
            <a:r>
              <a:rPr lang="zh-CN" altLang="en-US" sz="2000" dirty="0" smtClean="0"/>
              <a:t>吗</a:t>
            </a:r>
            <a:r>
              <a:rPr lang="zh-CN" altLang="en-US" sz="2000" dirty="0"/>
              <a:t>？</a:t>
            </a:r>
            <a:endParaRPr lang="en-US" altLang="zh-CN" sz="2000" dirty="0"/>
          </a:p>
          <a:p>
            <a:pPr lvl="1"/>
            <a:r>
              <a:rPr lang="en-US" altLang="zh-CN" sz="1600" dirty="0"/>
              <a:t>Node.js</a:t>
            </a:r>
            <a:r>
              <a:rPr lang="zh-CN" altLang="en-US" sz="1600" dirty="0" smtClean="0"/>
              <a:t>不是</a:t>
            </a:r>
            <a:r>
              <a:rPr lang="en-US" altLang="zh-CN" sz="1600" dirty="0"/>
              <a:t>JavaScript</a:t>
            </a:r>
          </a:p>
          <a:p>
            <a:pPr lvl="1"/>
            <a:r>
              <a:rPr lang="en-US" altLang="zh-CN" sz="1600" dirty="0"/>
              <a:t>Node.js</a:t>
            </a:r>
            <a:r>
              <a:rPr lang="zh-CN" altLang="en-US" sz="1600" dirty="0"/>
              <a:t>是一个可以解析和执行</a:t>
            </a:r>
            <a:r>
              <a:rPr lang="en-US" altLang="zh-CN" sz="1600" dirty="0"/>
              <a:t>JavaScript</a:t>
            </a:r>
            <a:r>
              <a:rPr lang="zh-CN" altLang="en-US" sz="1600" dirty="0"/>
              <a:t>代码的运行时环境</a:t>
            </a:r>
            <a:endParaRPr lang="en-US" altLang="zh-CN" sz="1600" dirty="0"/>
          </a:p>
        </p:txBody>
      </p:sp>
    </p:spTree>
    <p:extLst>
      <p:ext uri="{BB962C8B-B14F-4D97-AF65-F5344CB8AC3E}">
        <p14:creationId xmlns:p14="http://schemas.microsoft.com/office/powerpoint/2010/main" val="25921175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MAKE IT BETTER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2919177-F413-42C5-BEEE-C77E4D49F469}" type="slidenum">
              <a:rPr lang="zh-CN" altLang="en-US" smtClean="0"/>
              <a:pPr>
                <a:defRPr/>
              </a:pPr>
              <a:t>190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Express</a:t>
            </a:r>
            <a:r>
              <a:rPr lang="zh-CN" altLang="en-US"/>
              <a:t>整体感知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/>
          </a:p>
          <a:p>
            <a:r>
              <a:rPr lang="en-US" altLang="zh-CN" sz="2800"/>
              <a:t>Express</a:t>
            </a:r>
            <a:r>
              <a:rPr lang="zh-CN" altLang="en-US" sz="2800"/>
              <a:t>有着</a:t>
            </a:r>
            <a:r>
              <a:rPr lang="zh-CN" altLang="en-US" sz="2800">
                <a:solidFill>
                  <a:srgbClr val="FC0C59"/>
                </a:solidFill>
              </a:rPr>
              <a:t>惊艳的路由能力</a:t>
            </a:r>
            <a:endParaRPr lang="en-US" altLang="zh-CN" sz="2800">
              <a:solidFill>
                <a:srgbClr val="FC0C59"/>
              </a:solidFill>
            </a:endParaRPr>
          </a:p>
          <a:p>
            <a:r>
              <a:rPr lang="en-US" altLang="zh-CN" sz="2800"/>
              <a:t>Express</a:t>
            </a:r>
            <a:r>
              <a:rPr lang="zh-CN" altLang="en-US" sz="2800"/>
              <a:t>中</a:t>
            </a:r>
            <a:r>
              <a:rPr lang="zh-CN" altLang="en-US" sz="2800">
                <a:solidFill>
                  <a:srgbClr val="FC0C59"/>
                </a:solidFill>
              </a:rPr>
              <a:t>静态资源服务</a:t>
            </a:r>
            <a:r>
              <a:rPr lang="zh-CN" altLang="en-US" sz="2800"/>
              <a:t>，就是一句话的事儿</a:t>
            </a:r>
            <a:endParaRPr lang="en-US" altLang="zh-CN" sz="2800"/>
          </a:p>
          <a:p>
            <a:r>
              <a:rPr lang="en-US" altLang="zh-CN" sz="2800"/>
              <a:t>Express</a:t>
            </a:r>
            <a:r>
              <a:rPr lang="zh-CN" altLang="en-US" sz="2800"/>
              <a:t>与</a:t>
            </a:r>
            <a:r>
              <a:rPr lang="zh-CN" altLang="en-US" sz="2800">
                <a:solidFill>
                  <a:srgbClr val="FC0C59"/>
                </a:solidFill>
              </a:rPr>
              <a:t>模板引擎</a:t>
            </a:r>
            <a:r>
              <a:rPr lang="zh-CN" altLang="en-US" sz="2800"/>
              <a:t>配合，直观清晰。</a:t>
            </a:r>
            <a:endParaRPr lang="en-US" altLang="zh-CN" sz="2800"/>
          </a:p>
        </p:txBody>
      </p:sp>
    </p:spTree>
    <p:extLst>
      <p:ext uri="{BB962C8B-B14F-4D97-AF65-F5344CB8AC3E}">
        <p14:creationId xmlns:p14="http://schemas.microsoft.com/office/powerpoint/2010/main" val="11145869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MAKE IT BETTER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2919177-F413-42C5-BEEE-C77E4D49F469}" type="slidenum">
              <a:rPr lang="zh-CN" altLang="en-US" smtClean="0"/>
              <a:pPr>
                <a:defRPr/>
              </a:pPr>
              <a:t>191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中间件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图片 5"/>
          <p:cNvPicPr/>
          <p:nvPr/>
        </p:nvPicPr>
        <p:blipFill>
          <a:blip r:embed="rId2"/>
          <a:stretch>
            <a:fillRect/>
          </a:stretch>
        </p:blipFill>
        <p:spPr>
          <a:xfrm>
            <a:off x="628649" y="1846987"/>
            <a:ext cx="7518571" cy="4018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923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2919177-F413-42C5-BEEE-C77E4D49F469}" type="slidenum">
              <a:rPr lang="zh-CN" altLang="en-US" smtClean="0"/>
              <a:pPr>
                <a:defRPr/>
              </a:pPr>
              <a:t>192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中间件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中间件就是</a:t>
            </a:r>
            <a:r>
              <a:rPr lang="zh-CN" altLang="en-US" b="1">
                <a:solidFill>
                  <a:srgbClr val="FC0C59"/>
                </a:solidFill>
              </a:rPr>
              <a:t>封装处理</a:t>
            </a:r>
            <a:r>
              <a:rPr lang="en-US" altLang="zh-CN" b="1">
                <a:solidFill>
                  <a:srgbClr val="FC0C59"/>
                </a:solidFill>
              </a:rPr>
              <a:t>HTTP</a:t>
            </a:r>
            <a:r>
              <a:rPr lang="zh-CN" altLang="en-US" b="1">
                <a:solidFill>
                  <a:srgbClr val="FC0C59"/>
                </a:solidFill>
              </a:rPr>
              <a:t>请求的功能函数</a:t>
            </a:r>
            <a:endParaRPr lang="en-US" altLang="zh-CN" b="1">
              <a:solidFill>
                <a:srgbClr val="FC0C59"/>
              </a:solidFill>
            </a:endParaRPr>
          </a:p>
          <a:p>
            <a:r>
              <a:rPr lang="zh-CN" altLang="en-US"/>
              <a:t>程序角度：中间件是一个有</a:t>
            </a:r>
            <a:r>
              <a:rPr lang="en-US" altLang="zh-CN"/>
              <a:t>3</a:t>
            </a:r>
            <a:r>
              <a:rPr lang="zh-CN" altLang="en-US"/>
              <a:t>个参数的函数：</a:t>
            </a:r>
            <a:endParaRPr lang="en-US" altLang="zh-CN"/>
          </a:p>
          <a:p>
            <a:pPr lvl="1"/>
            <a:r>
              <a:rPr lang="zh-CN" altLang="en-US"/>
              <a:t>一个</a:t>
            </a:r>
            <a:r>
              <a:rPr lang="zh-CN" altLang="en-US">
                <a:solidFill>
                  <a:srgbClr val="FC0C59"/>
                </a:solidFill>
              </a:rPr>
              <a:t>请求对象</a:t>
            </a:r>
            <a:endParaRPr lang="en-US" altLang="zh-CN">
              <a:solidFill>
                <a:srgbClr val="FC0C59"/>
              </a:solidFill>
            </a:endParaRPr>
          </a:p>
          <a:p>
            <a:pPr lvl="1"/>
            <a:r>
              <a:rPr lang="zh-CN" altLang="en-US"/>
              <a:t>一个</a:t>
            </a:r>
            <a:r>
              <a:rPr lang="zh-CN" altLang="en-US">
                <a:solidFill>
                  <a:srgbClr val="FC0C59"/>
                </a:solidFill>
              </a:rPr>
              <a:t>响应对象</a:t>
            </a:r>
            <a:endParaRPr lang="en-US" altLang="zh-CN">
              <a:solidFill>
                <a:srgbClr val="FC0C59"/>
              </a:solidFill>
            </a:endParaRPr>
          </a:p>
          <a:p>
            <a:pPr lvl="1"/>
            <a:r>
              <a:rPr lang="zh-CN" altLang="en-US"/>
              <a:t>一个</a:t>
            </a:r>
            <a:r>
              <a:rPr lang="en-US" altLang="zh-CN">
                <a:solidFill>
                  <a:srgbClr val="FC0C59"/>
                </a:solidFill>
              </a:rPr>
              <a:t>next</a:t>
            </a:r>
            <a:r>
              <a:rPr lang="zh-CN" altLang="en-US">
                <a:solidFill>
                  <a:srgbClr val="FC0C59"/>
                </a:solidFill>
              </a:rPr>
              <a:t>函数</a:t>
            </a:r>
            <a:endParaRPr lang="en-US" altLang="zh-CN">
              <a:solidFill>
                <a:srgbClr val="FC0C59"/>
              </a:solidFill>
            </a:endParaRPr>
          </a:p>
          <a:p>
            <a:r>
              <a:rPr lang="zh-CN" altLang="en-US" b="1">
                <a:solidFill>
                  <a:srgbClr val="FC0C59"/>
                </a:solidFill>
              </a:rPr>
              <a:t>中间件是在管道中执行的</a:t>
            </a:r>
            <a:endParaRPr lang="en-US" altLang="zh-CN" b="1">
              <a:solidFill>
                <a:srgbClr val="FC0C59"/>
              </a:solidFill>
            </a:endParaRPr>
          </a:p>
          <a:p>
            <a:r>
              <a:rPr lang="zh-CN" altLang="en-US"/>
              <a:t>在</a:t>
            </a:r>
            <a:r>
              <a:rPr lang="en-US" altLang="zh-CN"/>
              <a:t>Express</a:t>
            </a:r>
            <a:r>
              <a:rPr lang="zh-CN" altLang="en-US"/>
              <a:t>中，通过</a:t>
            </a:r>
            <a:r>
              <a:rPr lang="zh-CN" altLang="en-US" b="1">
                <a:solidFill>
                  <a:srgbClr val="FC0C59"/>
                </a:solidFill>
              </a:rPr>
              <a:t>调用</a:t>
            </a:r>
            <a:r>
              <a:rPr lang="en-US" altLang="zh-CN" b="1">
                <a:solidFill>
                  <a:srgbClr val="FC0C59"/>
                </a:solidFill>
              </a:rPr>
              <a:t>use</a:t>
            </a:r>
            <a:r>
              <a:rPr lang="zh-CN" altLang="en-US" b="1">
                <a:solidFill>
                  <a:srgbClr val="FC0C59"/>
                </a:solidFill>
              </a:rPr>
              <a:t>向管道中插入中间件</a:t>
            </a:r>
            <a:endParaRPr lang="en-US" altLang="zh-CN" b="1">
              <a:solidFill>
                <a:srgbClr val="FC0C59"/>
              </a:solidFill>
            </a:endParaRPr>
          </a:p>
          <a:p>
            <a:r>
              <a:rPr lang="zh-CN" altLang="en-US" sz="2000"/>
              <a:t>在管道的最后放一个捕获一切的请求处理中间件，一般返回</a:t>
            </a:r>
            <a:r>
              <a:rPr lang="en-US" altLang="zh-CN" sz="2000"/>
              <a:t>404</a:t>
            </a:r>
            <a:endParaRPr lang="zh-CN" altLang="en-US" sz="2000"/>
          </a:p>
        </p:txBody>
      </p:sp>
    </p:spTree>
    <p:extLst>
      <p:ext uri="{BB962C8B-B14F-4D97-AF65-F5344CB8AC3E}">
        <p14:creationId xmlns:p14="http://schemas.microsoft.com/office/powerpoint/2010/main" val="17512131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2919177-F413-42C5-BEEE-C77E4D49F469}" type="slidenum">
              <a:rPr lang="zh-CN" altLang="en-US" smtClean="0"/>
              <a:pPr>
                <a:defRPr/>
              </a:pPr>
              <a:t>193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中间件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请求如何在管道中终止？</a:t>
            </a:r>
            <a:endParaRPr lang="en-US" altLang="zh-CN"/>
          </a:p>
          <a:p>
            <a:pPr lvl="1"/>
            <a:r>
              <a:rPr lang="zh-CN" altLang="en-US"/>
              <a:t>终止有传给每个中间件的</a:t>
            </a:r>
            <a:r>
              <a:rPr lang="en-US" altLang="zh-CN"/>
              <a:t>next</a:t>
            </a:r>
            <a:r>
              <a:rPr lang="zh-CN" altLang="en-US"/>
              <a:t>函数决定</a:t>
            </a:r>
            <a:endParaRPr lang="en-US" altLang="zh-CN"/>
          </a:p>
          <a:p>
            <a:pPr lvl="1"/>
            <a:r>
              <a:rPr lang="zh-CN" altLang="en-US"/>
              <a:t>如果没有传递</a:t>
            </a:r>
            <a:r>
              <a:rPr lang="en-US" altLang="zh-CN"/>
              <a:t>next</a:t>
            </a:r>
            <a:r>
              <a:rPr lang="zh-CN" altLang="en-US"/>
              <a:t>或者传递了</a:t>
            </a:r>
            <a:r>
              <a:rPr lang="en-US" altLang="zh-CN"/>
              <a:t>next</a:t>
            </a:r>
            <a:r>
              <a:rPr lang="zh-CN" altLang="en-US"/>
              <a:t>没有调用</a:t>
            </a:r>
            <a:r>
              <a:rPr lang="en-US" altLang="zh-CN"/>
              <a:t>,</a:t>
            </a:r>
            <a:r>
              <a:rPr lang="zh-CN" altLang="en-US"/>
              <a:t>管道就会终止</a:t>
            </a:r>
            <a:endParaRPr lang="en-US" altLang="zh-CN"/>
          </a:p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77082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2919177-F413-42C5-BEEE-C77E4D49F469}" type="slidenum">
              <a:rPr lang="zh-CN" altLang="en-US" smtClean="0"/>
              <a:pPr>
                <a:defRPr/>
              </a:pPr>
              <a:t>194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中间件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Connect</a:t>
            </a:r>
            <a:r>
              <a:rPr lang="zh-CN" altLang="en-US"/>
              <a:t>是一个基于</a:t>
            </a:r>
            <a:r>
              <a:rPr lang="en-US" altLang="zh-CN"/>
              <a:t>Node.js</a:t>
            </a:r>
            <a:r>
              <a:rPr lang="zh-CN" altLang="en-US"/>
              <a:t>的中间件框架，如果把一个</a:t>
            </a:r>
            <a:r>
              <a:rPr lang="en-US" altLang="zh-CN"/>
              <a:t>HTTP</a:t>
            </a:r>
            <a:r>
              <a:rPr lang="zh-CN" altLang="en-US"/>
              <a:t>处理过程比作是污水处理，中间件就像一层层的过滤网，每个中间件在</a:t>
            </a:r>
            <a:r>
              <a:rPr lang="en-US" altLang="zh-CN"/>
              <a:t>HTTP</a:t>
            </a:r>
            <a:r>
              <a:rPr lang="zh-CN" altLang="en-US"/>
              <a:t>处理过程中通过改写</a:t>
            </a:r>
            <a:r>
              <a:rPr lang="en-US" altLang="zh-CN"/>
              <a:t>Request</a:t>
            </a:r>
            <a:r>
              <a:rPr lang="zh-CN" altLang="en-US"/>
              <a:t>或</a:t>
            </a:r>
            <a:r>
              <a:rPr lang="en-US" altLang="zh-CN"/>
              <a:t>Response</a:t>
            </a:r>
            <a:r>
              <a:rPr lang="zh-CN" altLang="en-US"/>
              <a:t>对象的数据、状态实现了特定的功能</a:t>
            </a:r>
          </a:p>
        </p:txBody>
      </p:sp>
    </p:spTree>
    <p:extLst>
      <p:ext uri="{BB962C8B-B14F-4D97-AF65-F5344CB8AC3E}">
        <p14:creationId xmlns:p14="http://schemas.microsoft.com/office/powerpoint/2010/main" val="13227064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2919177-F413-42C5-BEEE-C77E4D49F469}" type="slidenum">
              <a:rPr lang="zh-CN" altLang="en-US" smtClean="0"/>
              <a:pPr>
                <a:defRPr/>
              </a:pPr>
              <a:t>195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路由处理中间件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app.get|post</a:t>
            </a:r>
          </a:p>
          <a:p>
            <a:r>
              <a:rPr lang="zh-CN" altLang="en-US" sz="2000"/>
              <a:t>作用：只处理特定</a:t>
            </a:r>
            <a:r>
              <a:rPr lang="en-US" altLang="zh-CN" sz="2000"/>
              <a:t>HTTP</a:t>
            </a:r>
            <a:r>
              <a:rPr lang="zh-CN" altLang="en-US" sz="2000">
                <a:solidFill>
                  <a:srgbClr val="FC0C59"/>
                </a:solidFill>
              </a:rPr>
              <a:t>动词</a:t>
            </a:r>
            <a:r>
              <a:rPr lang="zh-CN" altLang="en-US" sz="2000"/>
              <a:t>请求的中间件</a:t>
            </a:r>
            <a:endParaRPr lang="en-US" altLang="zh-CN" sz="2000"/>
          </a:p>
          <a:p>
            <a:r>
              <a:rPr lang="zh-CN" altLang="en-US" sz="2000"/>
              <a:t>第一个参数必须是</a:t>
            </a:r>
            <a:r>
              <a:rPr lang="zh-CN" altLang="en-US" sz="2000">
                <a:solidFill>
                  <a:srgbClr val="FC0C59"/>
                </a:solidFill>
              </a:rPr>
              <a:t>路径</a:t>
            </a:r>
            <a:endParaRPr lang="en-US" altLang="zh-CN" sz="2000">
              <a:solidFill>
                <a:srgbClr val="FC0C59"/>
              </a:solidFill>
            </a:endParaRPr>
          </a:p>
          <a:p>
            <a:r>
              <a:rPr lang="zh-CN" altLang="en-US" sz="2000"/>
              <a:t>第二个参数就是</a:t>
            </a:r>
            <a:r>
              <a:rPr lang="zh-CN" altLang="en-US" sz="2000">
                <a:solidFill>
                  <a:srgbClr val="FC0C59"/>
                </a:solidFill>
              </a:rPr>
              <a:t>回调函数</a:t>
            </a:r>
            <a:r>
              <a:rPr lang="zh-CN" altLang="en-US" sz="2000"/>
              <a:t>，回调函数中</a:t>
            </a:r>
            <a:r>
              <a:rPr lang="zh-CN" altLang="en-US" sz="2000">
                <a:solidFill>
                  <a:srgbClr val="FC0C59"/>
                </a:solidFill>
              </a:rPr>
              <a:t>第一个参数为请求对象</a:t>
            </a:r>
            <a:r>
              <a:rPr lang="en-US" altLang="zh-CN" sz="2000">
                <a:solidFill>
                  <a:srgbClr val="FC0C59"/>
                </a:solidFill>
              </a:rPr>
              <a:t>req</a:t>
            </a:r>
            <a:r>
              <a:rPr lang="zh-CN" altLang="en-US" sz="2000"/>
              <a:t>，</a:t>
            </a:r>
            <a:r>
              <a:rPr lang="zh-CN" altLang="en-US" sz="2000">
                <a:solidFill>
                  <a:srgbClr val="FC0C59"/>
                </a:solidFill>
              </a:rPr>
              <a:t>第二个参数为响应对象</a:t>
            </a:r>
            <a:r>
              <a:rPr lang="en-US" altLang="zh-CN" sz="2000">
                <a:solidFill>
                  <a:srgbClr val="FC0C59"/>
                </a:solidFill>
              </a:rPr>
              <a:t>res</a:t>
            </a:r>
            <a:r>
              <a:rPr lang="zh-CN" altLang="en-US" sz="2000"/>
              <a:t>，</a:t>
            </a:r>
            <a:r>
              <a:rPr lang="zh-CN" altLang="en-US" sz="2000">
                <a:solidFill>
                  <a:srgbClr val="FC0C59"/>
                </a:solidFill>
              </a:rPr>
              <a:t>第三个参数是</a:t>
            </a:r>
            <a:r>
              <a:rPr lang="en-US" altLang="zh-CN" sz="2000">
                <a:solidFill>
                  <a:srgbClr val="FC0C59"/>
                </a:solidFill>
              </a:rPr>
              <a:t>next</a:t>
            </a:r>
            <a:r>
              <a:rPr lang="zh-CN" altLang="en-US" sz="2000">
                <a:solidFill>
                  <a:srgbClr val="FC0C59"/>
                </a:solidFill>
              </a:rPr>
              <a:t>函数</a:t>
            </a:r>
            <a:endParaRPr lang="en-US" altLang="zh-CN" sz="2000">
              <a:solidFill>
                <a:srgbClr val="FC0C59"/>
              </a:solidFill>
            </a:endParaRPr>
          </a:p>
          <a:p>
            <a:r>
              <a:rPr lang="zh-CN" altLang="en-US" sz="2000" b="1">
                <a:solidFill>
                  <a:srgbClr val="FC0C59"/>
                </a:solidFill>
              </a:rPr>
              <a:t>如果不调用</a:t>
            </a:r>
            <a:r>
              <a:rPr lang="en-US" altLang="zh-CN" sz="2000" b="1">
                <a:solidFill>
                  <a:srgbClr val="FC0C59"/>
                </a:solidFill>
              </a:rPr>
              <a:t>next</a:t>
            </a:r>
            <a:r>
              <a:rPr lang="zh-CN" altLang="en-US" sz="2000" b="1">
                <a:solidFill>
                  <a:srgbClr val="FC0C59"/>
                </a:solidFill>
              </a:rPr>
              <a:t>，管道就会终止</a:t>
            </a:r>
            <a:r>
              <a:rPr lang="zh-CN" altLang="en-US" sz="2000"/>
              <a:t>，也不会再有处理器或中间件做后续处理，如果不调用</a:t>
            </a:r>
            <a:r>
              <a:rPr lang="en-US" altLang="zh-CN" sz="2000"/>
              <a:t>next</a:t>
            </a:r>
            <a:r>
              <a:rPr lang="zh-CN" altLang="en-US" sz="2000"/>
              <a:t>，应该发送一个响应到客户端，否则客户端会保持挂起并最终导致超时</a:t>
            </a:r>
            <a:endParaRPr lang="en-US" altLang="zh-CN" sz="2000"/>
          </a:p>
          <a:p>
            <a:r>
              <a:rPr lang="zh-CN" altLang="en-US" sz="1800"/>
              <a:t>在处理过程中，如果在一个中间件发送了响应，也调用了</a:t>
            </a:r>
            <a:r>
              <a:rPr lang="en-US" altLang="zh-CN" sz="1800"/>
              <a:t>next</a:t>
            </a:r>
            <a:r>
              <a:rPr lang="zh-CN" altLang="en-US" sz="1800"/>
              <a:t>，就最好不要在后续的中间件中发送响应了，客户端收不到</a:t>
            </a:r>
            <a:endParaRPr lang="en-US" altLang="zh-CN" sz="1800"/>
          </a:p>
        </p:txBody>
      </p:sp>
    </p:spTree>
    <p:extLst>
      <p:ext uri="{BB962C8B-B14F-4D97-AF65-F5344CB8AC3E}">
        <p14:creationId xmlns:p14="http://schemas.microsoft.com/office/powerpoint/2010/main" val="7937256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2919177-F413-42C5-BEEE-C77E4D49F469}" type="slidenum">
              <a:rPr lang="zh-CN" altLang="en-US" smtClean="0"/>
              <a:pPr>
                <a:defRPr/>
              </a:pPr>
              <a:t>196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重用中间件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body-parser</a:t>
            </a:r>
          </a:p>
          <a:p>
            <a:r>
              <a:rPr lang="en-US" altLang="zh-CN"/>
              <a:t>cookie-parser</a:t>
            </a:r>
          </a:p>
          <a:p>
            <a:r>
              <a:rPr lang="en-US" altLang="zh-CN"/>
              <a:t>express-session</a:t>
            </a:r>
          </a:p>
          <a:p>
            <a:r>
              <a:rPr lang="en-US" altLang="zh-CN"/>
              <a:t>serve-index</a:t>
            </a:r>
          </a:p>
          <a:p>
            <a:r>
              <a:rPr lang="en-US" altLang="zh-CN"/>
              <a:t>errorhandler</a:t>
            </a:r>
          </a:p>
          <a:p>
            <a:r>
              <a:rPr lang="en-US" altLang="zh-CN"/>
              <a:t>static</a:t>
            </a:r>
          </a:p>
        </p:txBody>
      </p:sp>
    </p:spTree>
    <p:extLst>
      <p:ext uri="{BB962C8B-B14F-4D97-AF65-F5344CB8AC3E}">
        <p14:creationId xmlns:p14="http://schemas.microsoft.com/office/powerpoint/2010/main" val="31505256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zh-CN"/>
              <a:t>MAKE IT BETTER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2919177-F413-42C5-BEEE-C77E4D49F469}" type="slidenum">
              <a:rPr lang="zh-CN" altLang="en-US" smtClean="0"/>
              <a:pPr>
                <a:defRPr/>
              </a:pPr>
              <a:t>197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Socket.IO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/>
              <a:t>了解</a:t>
            </a:r>
            <a:r>
              <a:rPr lang="en-US" altLang="zh-CN"/>
              <a:t>WebSocket</a:t>
            </a:r>
            <a:r>
              <a:rPr lang="zh-CN" altLang="en-US"/>
              <a:t>并使用</a:t>
            </a:r>
            <a:r>
              <a:rPr lang="en-US" altLang="zh-CN"/>
              <a:t>Socket.IO</a:t>
            </a:r>
            <a:r>
              <a:rPr lang="zh-CN" altLang="en-US"/>
              <a:t>快速构建网络通信服务</a:t>
            </a:r>
            <a:endParaRPr lang="en-US" altLang="zh-CN"/>
          </a:p>
          <a:p>
            <a:r>
              <a:rPr lang="zh-CN" altLang="en-US"/>
              <a:t>基于</a:t>
            </a:r>
            <a:r>
              <a:rPr lang="en-US" altLang="zh-CN"/>
              <a:t>Web</a:t>
            </a:r>
            <a:r>
              <a:rPr lang="zh-CN" altLang="en-US"/>
              <a:t>的浏览器游戏</a:t>
            </a:r>
            <a:endParaRPr lang="en-US" altLang="zh-CN"/>
          </a:p>
          <a:p>
            <a:r>
              <a:rPr lang="zh-CN" altLang="en-US"/>
              <a:t>聊天程序</a:t>
            </a:r>
            <a:endParaRPr lang="en-US" altLang="zh-CN"/>
          </a:p>
          <a:p>
            <a:r>
              <a:rPr lang="zh-CN" altLang="en-US"/>
              <a:t>流媒体应用</a:t>
            </a:r>
          </a:p>
        </p:txBody>
      </p:sp>
    </p:spTree>
    <p:extLst>
      <p:ext uri="{BB962C8B-B14F-4D97-AF65-F5344CB8AC3E}">
        <p14:creationId xmlns:p14="http://schemas.microsoft.com/office/powerpoint/2010/main" val="40622202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zh-CN"/>
              <a:t>MAKE IT BETTER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2919177-F413-42C5-BEEE-C77E4D49F469}" type="slidenum">
              <a:rPr lang="zh-CN" altLang="en-US" smtClean="0"/>
              <a:pPr>
                <a:defRPr/>
              </a:pPr>
              <a:t>198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HTTP</a:t>
            </a:r>
            <a:r>
              <a:rPr lang="zh-CN" altLang="en-US"/>
              <a:t>无法实现实时通信应用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000">
                <a:solidFill>
                  <a:srgbClr val="D33682"/>
                </a:solidFill>
              </a:rPr>
              <a:t>画图介绍</a:t>
            </a:r>
            <a:r>
              <a:rPr lang="en-US" altLang="zh-CN" sz="2000">
                <a:solidFill>
                  <a:srgbClr val="D33682"/>
                </a:solidFill>
              </a:rPr>
              <a:t>HTTP</a:t>
            </a:r>
            <a:r>
              <a:rPr lang="zh-CN" altLang="en-US" sz="2000">
                <a:solidFill>
                  <a:srgbClr val="D33682"/>
                </a:solidFill>
              </a:rPr>
              <a:t>请求连接模型</a:t>
            </a:r>
            <a:endParaRPr lang="en-US" altLang="zh-CN" sz="2000">
              <a:solidFill>
                <a:srgbClr val="D33682"/>
              </a:solidFill>
            </a:endParaRPr>
          </a:p>
          <a:p>
            <a:r>
              <a:rPr lang="en-US" altLang="zh-CN" sz="2000"/>
              <a:t>HTTP</a:t>
            </a:r>
            <a:r>
              <a:rPr lang="zh-CN" altLang="en-US" sz="2000"/>
              <a:t>协议是无状态的，服务器只会接收来自客户端的请求，返回响应，本次连接也就结束了。它与客户端之间不具备持续连接</a:t>
            </a:r>
            <a:endParaRPr lang="en-US" altLang="zh-CN" sz="1800"/>
          </a:p>
          <a:p>
            <a:r>
              <a:rPr lang="zh-CN" altLang="en-US" sz="1800"/>
              <a:t>我们可以轻松的捕获浏览器上发生的事件（比如用户点击了按钮），这个事件可以轻松产生与服务器的数据交互（比如</a:t>
            </a:r>
            <a:r>
              <a:rPr lang="en-US" altLang="zh-CN" sz="1800"/>
              <a:t>ajax</a:t>
            </a:r>
            <a:r>
              <a:rPr lang="zh-CN" altLang="en-US" sz="1800"/>
              <a:t>）</a:t>
            </a:r>
            <a:endParaRPr lang="en-US" altLang="zh-CN" sz="1800"/>
          </a:p>
          <a:p>
            <a:r>
              <a:rPr lang="zh-CN" altLang="en-US" sz="2000"/>
              <a:t>但是，反过来确实不可能的：</a:t>
            </a:r>
            <a:endParaRPr lang="en-US" altLang="zh-CN" sz="2000"/>
          </a:p>
          <a:p>
            <a:pPr lvl="1"/>
            <a:r>
              <a:rPr lang="zh-CN" altLang="en-US" sz="1600"/>
              <a:t>服务器发生了一个事件，服务器无法将这个事件的信息实时主动通知它的客户端</a:t>
            </a:r>
            <a:endParaRPr lang="en-US" altLang="zh-CN" sz="1600"/>
          </a:p>
          <a:p>
            <a:pPr lvl="1"/>
            <a:r>
              <a:rPr lang="zh-CN" altLang="en-US" sz="1600"/>
              <a:t>只有在客户端向服务器发出请求，查询服务器当前状态的时候，所发生的事情的信息才会从服务器传递到客户端</a:t>
            </a:r>
          </a:p>
        </p:txBody>
      </p:sp>
    </p:spTree>
    <p:extLst>
      <p:ext uri="{BB962C8B-B14F-4D97-AF65-F5344CB8AC3E}">
        <p14:creationId xmlns:p14="http://schemas.microsoft.com/office/powerpoint/2010/main" val="32303635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zh-CN"/>
              <a:t>MAKE IT BETTER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2919177-F413-42C5-BEEE-C77E4D49F469}" type="slidenum">
              <a:rPr lang="zh-CN" altLang="en-US" smtClean="0"/>
              <a:pPr>
                <a:defRPr/>
              </a:pPr>
              <a:t>199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长轮询和长连接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1">
                <a:solidFill>
                  <a:srgbClr val="D33682"/>
                </a:solidFill>
              </a:rPr>
              <a:t>长轮询</a:t>
            </a:r>
            <a:endParaRPr lang="en-US" altLang="zh-CN" b="1">
              <a:solidFill>
                <a:srgbClr val="D33682"/>
              </a:solidFill>
            </a:endParaRPr>
          </a:p>
          <a:p>
            <a:pPr lvl="1"/>
            <a:r>
              <a:rPr lang="zh-CN" altLang="en-US" sz="1600"/>
              <a:t>客户端每隔很短的时间，都会对服务器发出请求，查看是否有消息，只要轮询速度足够快，例如</a:t>
            </a:r>
            <a:r>
              <a:rPr lang="en-US" altLang="zh-CN" sz="1600"/>
              <a:t>1</a:t>
            </a:r>
            <a:r>
              <a:rPr lang="zh-CN" altLang="en-US" sz="1600"/>
              <a:t>秒请求一次，就能给人造成交互是实时进行的假象。</a:t>
            </a:r>
            <a:endParaRPr lang="en-US" altLang="zh-CN" sz="1600"/>
          </a:p>
          <a:p>
            <a:pPr lvl="1"/>
            <a:r>
              <a:rPr lang="zh-CN" altLang="en-US" sz="1600"/>
              <a:t>这种做法是无奈之举，实际上对服务器、客户端都造成了大量的性能浪费</a:t>
            </a:r>
            <a:endParaRPr lang="en-US" altLang="zh-CN" sz="1600"/>
          </a:p>
          <a:p>
            <a:r>
              <a:rPr lang="zh-CN" altLang="en-US" sz="2200" b="1">
                <a:solidFill>
                  <a:srgbClr val="D33682"/>
                </a:solidFill>
              </a:rPr>
              <a:t>长连接</a:t>
            </a:r>
            <a:endParaRPr lang="en-US" altLang="zh-CN" sz="2200" b="1">
              <a:solidFill>
                <a:srgbClr val="D33682"/>
              </a:solidFill>
            </a:endParaRPr>
          </a:p>
          <a:p>
            <a:pPr lvl="1"/>
            <a:r>
              <a:rPr lang="zh-CN" altLang="en-US" sz="1600"/>
              <a:t>客户端只请求一次，但是服务器会保持连接</a:t>
            </a:r>
            <a:r>
              <a:rPr lang="en-US" altLang="zh-CN" sz="1600"/>
              <a:t>,</a:t>
            </a:r>
            <a:r>
              <a:rPr lang="zh-CN" altLang="en-US" sz="1600"/>
              <a:t>不会返回结果，想象一下，我们没有写 </a:t>
            </a:r>
            <a:r>
              <a:rPr lang="en-US" altLang="zh-CN" sz="1600"/>
              <a:t>response.end() </a:t>
            </a:r>
            <a:r>
              <a:rPr lang="zh-CN" altLang="en-US" sz="1600"/>
              <a:t>的时候，浏览器一直转小菊花</a:t>
            </a:r>
            <a:endParaRPr lang="en-US" altLang="zh-CN" sz="1600"/>
          </a:p>
          <a:p>
            <a:pPr lvl="1"/>
            <a:r>
              <a:rPr lang="zh-CN" altLang="en-US" sz="1600"/>
              <a:t>服务器有了新数据，就响应给客户端，又有了新数据，就响应给客户端，而连接一直保持挂起状态</a:t>
            </a:r>
            <a:endParaRPr lang="en-US" altLang="zh-CN" sz="1600"/>
          </a:p>
          <a:p>
            <a:pPr lvl="1"/>
            <a:r>
              <a:rPr lang="zh-CN" altLang="en-US" sz="1600"/>
              <a:t>这种做法也造成了大量的性能浪费</a:t>
            </a:r>
          </a:p>
        </p:txBody>
      </p:sp>
    </p:spTree>
    <p:extLst>
      <p:ext uri="{BB962C8B-B14F-4D97-AF65-F5344CB8AC3E}">
        <p14:creationId xmlns:p14="http://schemas.microsoft.com/office/powerpoint/2010/main" val="42682005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zh-CN" dirty="0"/>
              <a:t>MAKE IT BETTER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2919177-F413-42C5-BEEE-C77E4D49F469}" type="slidenum">
              <a:rPr lang="zh-CN" altLang="en-US" smtClean="0"/>
              <a:pPr>
                <a:defRPr/>
              </a:pPr>
              <a:t>2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Node.js</a:t>
            </a:r>
            <a:r>
              <a:rPr lang="zh-CN" altLang="en-US" dirty="0"/>
              <a:t>课程大纲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快速了解本课程知识内容</a:t>
            </a:r>
          </a:p>
        </p:txBody>
      </p:sp>
    </p:spTree>
    <p:extLst>
      <p:ext uri="{BB962C8B-B14F-4D97-AF65-F5344CB8AC3E}">
        <p14:creationId xmlns:p14="http://schemas.microsoft.com/office/powerpoint/2010/main" val="16322850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zh-CN"/>
              <a:t>MAKE IT BETTER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2919177-F413-42C5-BEEE-C77E4D49F469}" type="slidenum">
              <a:rPr lang="zh-CN" altLang="en-US" smtClean="0"/>
              <a:pPr>
                <a:defRPr/>
              </a:pPr>
              <a:t>20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安装与配置</a:t>
            </a:r>
            <a:r>
              <a:rPr lang="en-US" altLang="zh-CN"/>
              <a:t>Node.js</a:t>
            </a:r>
            <a:r>
              <a:rPr lang="zh-CN" altLang="en-US"/>
              <a:t>环境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/>
              <a:t>介绍简单安装和使用</a:t>
            </a:r>
            <a:r>
              <a:rPr lang="en-US" altLang="zh-CN"/>
              <a:t>nvm</a:t>
            </a:r>
            <a:r>
              <a:rPr lang="zh-CN" altLang="en-US"/>
              <a:t>来管理多个版本的</a:t>
            </a:r>
            <a:r>
              <a:rPr lang="en-US" altLang="zh-CN"/>
              <a:t>Node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27328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zh-CN"/>
              <a:t>MAKE IT BETTER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2919177-F413-42C5-BEEE-C77E4D49F469}" type="slidenum">
              <a:rPr lang="zh-CN" altLang="en-US" smtClean="0"/>
              <a:pPr>
                <a:defRPr/>
              </a:pPr>
              <a:t>200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WebSocket</a:t>
            </a:r>
            <a:r>
              <a:rPr lang="zh-CN" altLang="en-US"/>
              <a:t>协议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1600" b="1"/>
              <a:t>WebSocket</a:t>
            </a:r>
            <a:r>
              <a:rPr lang="zh-CN" altLang="en-US" sz="1600"/>
              <a:t>是</a:t>
            </a:r>
            <a:r>
              <a:rPr lang="en-US" altLang="zh-CN" sz="1600">
                <a:hlinkClick r:id="rId3" tooltip="HTML5"/>
              </a:rPr>
              <a:t>HTML5</a:t>
            </a:r>
            <a:r>
              <a:rPr lang="zh-CN" altLang="en-US" sz="1600"/>
              <a:t>开始提供的一种在</a:t>
            </a:r>
            <a:r>
              <a:rPr lang="zh-CN" altLang="en-US" sz="1600">
                <a:solidFill>
                  <a:srgbClr val="D33682"/>
                </a:solidFill>
              </a:rPr>
              <a:t>单个 </a:t>
            </a:r>
            <a:r>
              <a:rPr lang="en-US" altLang="zh-CN" sz="1600">
                <a:solidFill>
                  <a:srgbClr val="D33682"/>
                </a:solidFill>
                <a:hlinkClick r:id="rId4" tooltip="TCP"/>
              </a:rPr>
              <a:t>TCP</a:t>
            </a:r>
            <a:r>
              <a:rPr lang="zh-CN" altLang="en-US" sz="1600">
                <a:solidFill>
                  <a:srgbClr val="D33682"/>
                </a:solidFill>
              </a:rPr>
              <a:t> 连接</a:t>
            </a:r>
            <a:r>
              <a:rPr lang="zh-CN" altLang="en-US" sz="1600"/>
              <a:t>上进行</a:t>
            </a:r>
            <a:r>
              <a:rPr lang="zh-CN" altLang="en-US" sz="1600">
                <a:solidFill>
                  <a:srgbClr val="D33682"/>
                </a:solidFill>
                <a:hlinkClick r:id="rId5" tooltip="全双工"/>
              </a:rPr>
              <a:t>全双工</a:t>
            </a:r>
            <a:r>
              <a:rPr lang="zh-CN" altLang="en-US" sz="1600">
                <a:solidFill>
                  <a:srgbClr val="D33682"/>
                </a:solidFill>
              </a:rPr>
              <a:t>通讯</a:t>
            </a:r>
            <a:r>
              <a:rPr lang="zh-CN" altLang="en-US" sz="1600"/>
              <a:t>的协议。</a:t>
            </a:r>
            <a:endParaRPr lang="en-US" altLang="zh-CN" sz="1600"/>
          </a:p>
          <a:p>
            <a:pPr marL="342900" lvl="1" indent="-342900">
              <a:buFont typeface="Arial" pitchFamily="34" charset="0"/>
              <a:buChar char="•"/>
            </a:pPr>
            <a:r>
              <a:rPr lang="zh-CN" altLang="en-US" sz="2000" b="1">
                <a:solidFill>
                  <a:srgbClr val="D33682"/>
                </a:solidFill>
              </a:rPr>
              <a:t>原理：</a:t>
            </a:r>
            <a:endParaRPr lang="en-US" altLang="zh-CN" b="1">
              <a:solidFill>
                <a:srgbClr val="D33682"/>
              </a:solidFill>
            </a:endParaRPr>
          </a:p>
          <a:p>
            <a:pPr marL="742950" lvl="2" indent="-342900"/>
            <a:r>
              <a:rPr lang="zh-CN" altLang="en-US" sz="1600"/>
              <a:t>利用</a:t>
            </a:r>
            <a:r>
              <a:rPr lang="en-US" altLang="zh-CN" sz="1600"/>
              <a:t>HTTP</a:t>
            </a:r>
            <a:r>
              <a:rPr lang="zh-CN" altLang="en-US" sz="1600"/>
              <a:t>请求产生握手，</a:t>
            </a:r>
            <a:r>
              <a:rPr lang="en-US" altLang="zh-CN" sz="1600"/>
              <a:t>HTTP</a:t>
            </a:r>
            <a:r>
              <a:rPr lang="zh-CN" altLang="en-US" sz="1600"/>
              <a:t>头部中含有</a:t>
            </a:r>
            <a:r>
              <a:rPr lang="en-US" altLang="zh-CN" sz="1600"/>
              <a:t>WebSocket</a:t>
            </a:r>
            <a:r>
              <a:rPr lang="zh-CN" altLang="en-US" sz="1600"/>
              <a:t>协议的请求，握手之后，两者转用</a:t>
            </a:r>
            <a:r>
              <a:rPr lang="en-US" altLang="zh-CN" sz="1600"/>
              <a:t>TCP</a:t>
            </a:r>
            <a:r>
              <a:rPr lang="zh-CN" altLang="en-US" sz="1600"/>
              <a:t>协议进行交流</a:t>
            </a:r>
            <a:endParaRPr lang="en-US" altLang="zh-CN" sz="1400"/>
          </a:p>
          <a:p>
            <a:r>
              <a:rPr lang="zh-CN" altLang="en-US" sz="2000" b="1">
                <a:solidFill>
                  <a:srgbClr val="D33682"/>
                </a:solidFill>
              </a:rPr>
              <a:t>优点：</a:t>
            </a:r>
            <a:endParaRPr lang="en-US" altLang="zh-CN" sz="2000" b="1">
              <a:solidFill>
                <a:srgbClr val="D33682"/>
              </a:solidFill>
            </a:endParaRPr>
          </a:p>
          <a:p>
            <a:pPr lvl="1"/>
            <a:r>
              <a:rPr lang="zh-CN" altLang="en-US" sz="1600"/>
              <a:t>服务器与客户端之间交换的数据包文件头很小，大概只有</a:t>
            </a:r>
            <a:r>
              <a:rPr lang="en-US" altLang="zh-CN" sz="1600"/>
              <a:t>2</a:t>
            </a:r>
            <a:r>
              <a:rPr lang="zh-CN" altLang="en-US" sz="1600"/>
              <a:t>字节</a:t>
            </a:r>
            <a:endParaRPr lang="en-US" altLang="zh-CN" sz="1600"/>
          </a:p>
          <a:p>
            <a:pPr lvl="1"/>
            <a:r>
              <a:rPr lang="zh-CN" altLang="en-US" sz="1600"/>
              <a:t>服务器可以主动传送数据给客户端</a:t>
            </a:r>
            <a:endParaRPr lang="en-US" altLang="zh-CN" sz="1600"/>
          </a:p>
          <a:p>
            <a:r>
              <a:rPr lang="zh-CN" altLang="en-US" sz="2000" b="1">
                <a:solidFill>
                  <a:srgbClr val="D33682"/>
                </a:solidFill>
              </a:rPr>
              <a:t>注意：</a:t>
            </a:r>
            <a:endParaRPr lang="en-US" altLang="zh-CN" sz="2000" b="1">
              <a:solidFill>
                <a:srgbClr val="D33682"/>
              </a:solidFill>
            </a:endParaRPr>
          </a:p>
          <a:p>
            <a:pPr marL="742950" lvl="2" indent="-342900"/>
            <a:r>
              <a:rPr lang="zh-CN" altLang="en-US" sz="1400"/>
              <a:t>使用</a:t>
            </a:r>
            <a:r>
              <a:rPr lang="en-US" altLang="zh-CN" sz="1400"/>
              <a:t>WebSocket</a:t>
            </a:r>
            <a:r>
              <a:rPr lang="zh-CN" altLang="en-US" sz="1400"/>
              <a:t>协议，需要浏览器和服务器都支持才可以使用</a:t>
            </a:r>
            <a:endParaRPr lang="en-US" altLang="zh-CN" sz="1400"/>
          </a:p>
          <a:p>
            <a:pPr marL="742950" lvl="2" indent="-342900"/>
            <a:r>
              <a:rPr lang="zh-CN" altLang="en-US" sz="1400"/>
              <a:t>支持</a:t>
            </a:r>
            <a:r>
              <a:rPr lang="en-US" altLang="zh-CN" sz="1400"/>
              <a:t>WebSocket</a:t>
            </a:r>
            <a:r>
              <a:rPr lang="zh-CN" altLang="en-US" sz="1400"/>
              <a:t>协议的浏览器：</a:t>
            </a:r>
            <a:r>
              <a:rPr lang="en-US" altLang="zh-CN" sz="1400"/>
              <a:t>Chrome4</a:t>
            </a:r>
            <a:r>
              <a:rPr lang="zh-CN" altLang="en-US" sz="1400"/>
              <a:t>、</a:t>
            </a:r>
            <a:r>
              <a:rPr lang="en-US" altLang="zh-CN" sz="1400"/>
              <a:t>Firefox4</a:t>
            </a:r>
            <a:r>
              <a:rPr lang="zh-CN" altLang="en-US" sz="1400"/>
              <a:t>、</a:t>
            </a:r>
            <a:r>
              <a:rPr lang="en-US" altLang="zh-CN" sz="1400"/>
              <a:t>IE10</a:t>
            </a:r>
            <a:r>
              <a:rPr lang="zh-CN" altLang="en-US" sz="1400"/>
              <a:t>、</a:t>
            </a:r>
            <a:r>
              <a:rPr lang="en-US" altLang="zh-CN" sz="1400"/>
              <a:t>Safari5</a:t>
            </a:r>
            <a:r>
              <a:rPr lang="zh-CN" altLang="en-US" sz="1400"/>
              <a:t>以上</a:t>
            </a:r>
            <a:endParaRPr lang="en-US" altLang="zh-CN" sz="1400"/>
          </a:p>
          <a:p>
            <a:pPr marL="742950" lvl="2" indent="-342900"/>
            <a:r>
              <a:rPr lang="zh-CN" altLang="en-US" sz="1400"/>
              <a:t>支持</a:t>
            </a:r>
            <a:r>
              <a:rPr lang="en-US" altLang="zh-CN" sz="1400"/>
              <a:t>WebSocket</a:t>
            </a:r>
            <a:r>
              <a:rPr lang="zh-CN" altLang="en-US" sz="1400"/>
              <a:t>协议的服务器：</a:t>
            </a:r>
            <a:r>
              <a:rPr lang="en-US" altLang="zh-CN" sz="1400"/>
              <a:t>Node0</a:t>
            </a:r>
            <a:r>
              <a:rPr lang="zh-CN" altLang="en-US" sz="1400"/>
              <a:t>、</a:t>
            </a:r>
            <a:r>
              <a:rPr lang="en-US" altLang="zh-CN" sz="1400"/>
              <a:t>Apache7.0.2</a:t>
            </a:r>
            <a:r>
              <a:rPr lang="zh-CN" altLang="en-US" sz="1400"/>
              <a:t>、</a:t>
            </a:r>
            <a:r>
              <a:rPr lang="en-US" altLang="zh-CN" sz="1400"/>
              <a:t>Nginx1.3 </a:t>
            </a:r>
            <a:r>
              <a:rPr lang="zh-CN" altLang="en-US" sz="1400"/>
              <a:t>以上</a:t>
            </a:r>
            <a:endParaRPr lang="zh-CN" altLang="en-US" sz="1200"/>
          </a:p>
          <a:p>
            <a:endParaRPr lang="en-US" altLang="zh-CN" sz="2000"/>
          </a:p>
        </p:txBody>
      </p:sp>
    </p:spTree>
    <p:extLst>
      <p:ext uri="{BB962C8B-B14F-4D97-AF65-F5344CB8AC3E}">
        <p14:creationId xmlns:p14="http://schemas.microsoft.com/office/powerpoint/2010/main" val="42689580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zh-CN"/>
              <a:t>MAKE IT BETTER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2919177-F413-42C5-BEEE-C77E4D49F469}" type="slidenum">
              <a:rPr lang="zh-CN" altLang="en-US" smtClean="0"/>
              <a:pPr>
                <a:defRPr/>
              </a:pPr>
              <a:t>201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Socket.IO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1600"/>
              <a:t>Node.js</a:t>
            </a:r>
            <a:r>
              <a:rPr lang="zh-CN" altLang="zh-CN" sz="1600"/>
              <a:t>从诞生之日起，就支持</a:t>
            </a:r>
            <a:r>
              <a:rPr lang="en-US" altLang="zh-CN" sz="1600"/>
              <a:t>WebSocket</a:t>
            </a:r>
            <a:r>
              <a:rPr lang="zh-CN" altLang="zh-CN" sz="1600"/>
              <a:t>协议。</a:t>
            </a:r>
          </a:p>
          <a:p>
            <a:r>
              <a:rPr lang="zh-CN" altLang="zh-CN" sz="1600"/>
              <a:t>不过，从底层一步一步搭建一个</a:t>
            </a:r>
            <a:r>
              <a:rPr lang="en-US" altLang="zh-CN" sz="1600"/>
              <a:t>Socket</a:t>
            </a:r>
            <a:r>
              <a:rPr lang="zh-CN" altLang="zh-CN" sz="1600"/>
              <a:t>服务器很费劲（想象一下</a:t>
            </a:r>
            <a:r>
              <a:rPr lang="en-US" altLang="zh-CN" sz="1600"/>
              <a:t>Node</a:t>
            </a:r>
            <a:r>
              <a:rPr lang="zh-CN" altLang="zh-CN" sz="1600"/>
              <a:t>写一个静态文件服务器都那么费劲）</a:t>
            </a:r>
          </a:p>
          <a:p>
            <a:r>
              <a:rPr lang="zh-CN" altLang="zh-CN" sz="1600"/>
              <a:t>所以，有大神帮我们写好了一个库</a:t>
            </a:r>
            <a:r>
              <a:rPr lang="en-US" altLang="zh-CN" sz="1600"/>
              <a:t> Socket.IO</a:t>
            </a:r>
            <a:endParaRPr lang="zh-CN" altLang="zh-CN" sz="1600"/>
          </a:p>
          <a:p>
            <a:r>
              <a:rPr lang="zh-CN" altLang="en-US" sz="1600"/>
              <a:t>网址：</a:t>
            </a:r>
            <a:r>
              <a:rPr lang="en-US" altLang="zh-CN" sz="1600">
                <a:solidFill>
                  <a:srgbClr val="D33682"/>
                </a:solidFill>
                <a:hlinkClick r:id="rId2"/>
              </a:rPr>
              <a:t>http://socket.io/</a:t>
            </a:r>
            <a:endParaRPr lang="en-US" altLang="zh-CN" sz="1600">
              <a:solidFill>
                <a:srgbClr val="D33682"/>
              </a:solidFill>
            </a:endParaRPr>
          </a:p>
          <a:p>
            <a:r>
              <a:rPr lang="en-US" altLang="zh-CN" sz="1600"/>
              <a:t>Socket.IO</a:t>
            </a:r>
            <a:r>
              <a:rPr lang="zh-CN" altLang="zh-CN" sz="1600"/>
              <a:t>是</a:t>
            </a:r>
            <a:r>
              <a:rPr lang="zh-CN" altLang="zh-CN" sz="1600" b="1">
                <a:solidFill>
                  <a:srgbClr val="D33682"/>
                </a:solidFill>
              </a:rPr>
              <a:t>业界良心，新手福音</a:t>
            </a:r>
            <a:r>
              <a:rPr lang="zh-CN" altLang="zh-CN" sz="1600"/>
              <a:t>。它屏蔽了所有底层的细节</a:t>
            </a:r>
          </a:p>
          <a:p>
            <a:r>
              <a:rPr lang="zh-CN" altLang="zh-CN" sz="1600"/>
              <a:t>让顶层调用非常简单</a:t>
            </a:r>
          </a:p>
          <a:p>
            <a:r>
              <a:rPr lang="zh-CN" altLang="en-US" sz="1600"/>
              <a:t>旨在</a:t>
            </a:r>
            <a:r>
              <a:rPr lang="zh-CN" altLang="en-US" sz="1600">
                <a:solidFill>
                  <a:srgbClr val="FC0C59"/>
                </a:solidFill>
              </a:rPr>
              <a:t>在不同版本的浏览器（包括移动设备浏览器）间实现实时通信</a:t>
            </a:r>
            <a:endParaRPr lang="en-US" altLang="zh-CN" sz="1600">
              <a:solidFill>
                <a:srgbClr val="FC0C59"/>
              </a:solidFill>
            </a:endParaRPr>
          </a:p>
          <a:p>
            <a:r>
              <a:rPr lang="zh-CN" altLang="en-US" sz="1600"/>
              <a:t>在多种传输方式中自动选择最优方式</a:t>
            </a:r>
            <a:endParaRPr lang="en-US" altLang="zh-CN" sz="1600"/>
          </a:p>
          <a:p>
            <a:r>
              <a:rPr lang="en-US" altLang="zh-CN" sz="1600"/>
              <a:t>Node</a:t>
            </a:r>
            <a:r>
              <a:rPr lang="zh-CN" altLang="zh-CN" sz="1600"/>
              <a:t>的单线程、非阻塞</a:t>
            </a:r>
            <a:r>
              <a:rPr lang="en-US" altLang="zh-CN" sz="1600"/>
              <a:t>I/O</a:t>
            </a:r>
            <a:r>
              <a:rPr lang="zh-CN" altLang="zh-CN" sz="1600"/>
              <a:t>、事件驱动机制，使它非常适合</a:t>
            </a:r>
            <a:r>
              <a:rPr lang="zh-CN" altLang="en-US" sz="1600"/>
              <a:t>做</a:t>
            </a:r>
            <a:r>
              <a:rPr lang="en-US" altLang="zh-CN" sz="1600"/>
              <a:t>Socket</a:t>
            </a:r>
            <a:r>
              <a:rPr lang="zh-CN" altLang="zh-CN" sz="1600"/>
              <a:t>服务器</a:t>
            </a:r>
          </a:p>
          <a:p>
            <a:endParaRPr lang="zh-CN" altLang="en-US" sz="160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3049" y="2686200"/>
            <a:ext cx="2022301" cy="1323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408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2919177-F413-42C5-BEEE-C77E4D49F469}" type="slidenum">
              <a:rPr lang="zh-CN" altLang="en-US" smtClean="0"/>
              <a:pPr>
                <a:defRPr/>
              </a:pPr>
              <a:t>202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服务器端的配置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当</a:t>
            </a:r>
            <a:r>
              <a:rPr lang="en-US" altLang="zh-CN"/>
              <a:t>Server</a:t>
            </a:r>
            <a:r>
              <a:rPr lang="zh-CN" altLang="en-US"/>
              <a:t>创建出来之后：</a:t>
            </a:r>
            <a:endParaRPr lang="en-US" altLang="zh-CN"/>
          </a:p>
          <a:p>
            <a:pPr lvl="1"/>
            <a:r>
              <a:rPr lang="en-US" altLang="zh-CN"/>
              <a:t>var io = require(‘socket.io’)(server);</a:t>
            </a:r>
          </a:p>
          <a:p>
            <a:r>
              <a:rPr lang="zh-CN" altLang="en-US"/>
              <a:t>监听</a:t>
            </a:r>
            <a:endParaRPr lang="en-US" altLang="zh-CN"/>
          </a:p>
          <a:p>
            <a:pPr lvl="1"/>
            <a:r>
              <a:rPr lang="en-US" altLang="zh-CN"/>
              <a:t>io.on(‘connection’,function(socket){})</a:t>
            </a:r>
          </a:p>
          <a:p>
            <a:pPr lvl="1"/>
            <a:r>
              <a:rPr lang="zh-CN" altLang="en-US"/>
              <a:t>每一个连接上来的用户都有一个</a:t>
            </a:r>
            <a:r>
              <a:rPr lang="en-US" altLang="zh-CN"/>
              <a:t>Socket</a:t>
            </a:r>
          </a:p>
          <a:p>
            <a:pPr lvl="1"/>
            <a:r>
              <a:rPr lang="en-US" altLang="zh-CN"/>
              <a:t>io.emit(</a:t>
            </a:r>
            <a:r>
              <a:rPr lang="zh-CN" altLang="en-US"/>
              <a:t>事件名</a:t>
            </a:r>
            <a:r>
              <a:rPr lang="en-US" altLang="zh-CN"/>
              <a:t>,</a:t>
            </a:r>
            <a:r>
              <a:rPr lang="zh-CN" altLang="en-US"/>
              <a:t>回调函数</a:t>
            </a:r>
            <a:r>
              <a:rPr lang="en-US" altLang="zh-CN"/>
              <a:t>)</a:t>
            </a:r>
            <a:r>
              <a:rPr lang="zh-CN" altLang="en-US"/>
              <a:t>广播</a:t>
            </a:r>
            <a:endParaRPr lang="en-US" altLang="zh-CN"/>
          </a:p>
          <a:p>
            <a:r>
              <a:rPr lang="en-US" altLang="zh-CN" sz="2000"/>
              <a:t>Socket</a:t>
            </a:r>
            <a:r>
              <a:rPr lang="zh-CN" altLang="en-US" sz="2000"/>
              <a:t>对象有</a:t>
            </a:r>
            <a:r>
              <a:rPr lang="en-US" altLang="zh-CN" sz="2000"/>
              <a:t>emit</a:t>
            </a:r>
            <a:r>
              <a:rPr lang="zh-CN" altLang="en-US" sz="2000"/>
              <a:t>方法和</a:t>
            </a:r>
            <a:r>
              <a:rPr lang="en-US" altLang="zh-CN" sz="2000"/>
              <a:t>on</a:t>
            </a:r>
            <a:r>
              <a:rPr lang="zh-CN" altLang="en-US" sz="2000"/>
              <a:t>方法。</a:t>
            </a:r>
            <a:r>
              <a:rPr lang="en-US" altLang="zh-CN" sz="2000"/>
              <a:t>emit</a:t>
            </a:r>
            <a:r>
              <a:rPr lang="zh-CN" altLang="en-US" sz="2000"/>
              <a:t>方法用于发送一个自定义事件，</a:t>
            </a:r>
            <a:r>
              <a:rPr lang="en-US" altLang="zh-CN" sz="2000"/>
              <a:t>on</a:t>
            </a:r>
            <a:r>
              <a:rPr lang="zh-CN" altLang="en-US" sz="2000"/>
              <a:t>方法用于监听服务器发送的自定义事件</a:t>
            </a:r>
            <a:endParaRPr lang="en-US" altLang="zh-CN" sz="2000"/>
          </a:p>
          <a:p>
            <a:r>
              <a:rPr lang="en-US" altLang="zh-CN" sz="2000"/>
              <a:t>/socket.io/socket.io.js</a:t>
            </a:r>
            <a:r>
              <a:rPr lang="zh-CN" altLang="en-US" sz="2000"/>
              <a:t>路径</a:t>
            </a:r>
          </a:p>
        </p:txBody>
      </p:sp>
    </p:spTree>
    <p:extLst>
      <p:ext uri="{BB962C8B-B14F-4D97-AF65-F5344CB8AC3E}">
        <p14:creationId xmlns:p14="http://schemas.microsoft.com/office/powerpoint/2010/main" val="24726440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2919177-F413-42C5-BEEE-C77E4D49F469}" type="slidenum">
              <a:rPr lang="zh-CN" altLang="en-US" smtClean="0"/>
              <a:pPr>
                <a:defRPr/>
              </a:pPr>
              <a:t>203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浏览器端的配置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引入</a:t>
            </a:r>
            <a:r>
              <a:rPr lang="en-US" altLang="zh-CN"/>
              <a:t>Socket.io</a:t>
            </a:r>
            <a:r>
              <a:rPr lang="zh-CN" altLang="en-US"/>
              <a:t>文件</a:t>
            </a:r>
            <a:endParaRPr lang="en-US" altLang="zh-CN"/>
          </a:p>
          <a:p>
            <a:r>
              <a:rPr lang="en-US" altLang="zh-CN"/>
              <a:t>var socket = io();</a:t>
            </a:r>
          </a:p>
        </p:txBody>
      </p:sp>
    </p:spTree>
    <p:extLst>
      <p:ext uri="{BB962C8B-B14F-4D97-AF65-F5344CB8AC3E}">
        <p14:creationId xmlns:p14="http://schemas.microsoft.com/office/powerpoint/2010/main" val="38553750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2919177-F413-42C5-BEEE-C77E4D49F469}" type="slidenum">
              <a:rPr lang="zh-CN" altLang="en-US" smtClean="0"/>
              <a:pPr>
                <a:defRPr/>
              </a:pPr>
              <a:t>204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Express</a:t>
            </a:r>
            <a:r>
              <a:rPr lang="zh-CN" altLang="en-US"/>
              <a:t>和</a:t>
            </a:r>
            <a:r>
              <a:rPr lang="en-US" altLang="zh-CN"/>
              <a:t>Socket.IO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var express = require(‘express’);</a:t>
            </a:r>
          </a:p>
          <a:p>
            <a:r>
              <a:rPr lang="en-US" altLang="zh-CN"/>
              <a:t>var app = express();</a:t>
            </a:r>
          </a:p>
          <a:p>
            <a:r>
              <a:rPr lang="en-US" altLang="zh-CN"/>
              <a:t>var http = require(‘http’).Server(app);</a:t>
            </a:r>
          </a:p>
          <a:p>
            <a:r>
              <a:rPr lang="en-US" altLang="zh-CN"/>
              <a:t>var io = require(‘socket.io’)(http);</a:t>
            </a:r>
          </a:p>
          <a:p>
            <a:endParaRPr lang="en-US" altLang="zh-CN"/>
          </a:p>
          <a:p>
            <a:r>
              <a:rPr lang="en-US" altLang="zh-CN"/>
              <a:t>http.listen(3000);</a:t>
            </a:r>
          </a:p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42318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2919177-F413-42C5-BEEE-C77E4D49F469}" type="slidenum">
              <a:rPr lang="zh-CN" altLang="en-US" smtClean="0"/>
              <a:pPr>
                <a:defRPr/>
              </a:pPr>
              <a:t>205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Nginx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/>
              <a:t>什么是</a:t>
            </a:r>
            <a:r>
              <a:rPr lang="en-US" altLang="zh-CN"/>
              <a:t>Nginx</a:t>
            </a:r>
          </a:p>
          <a:p>
            <a:r>
              <a:rPr lang="en-US" altLang="zh-CN"/>
              <a:t>Nginx</a:t>
            </a:r>
            <a:r>
              <a:rPr lang="zh-CN" altLang="en-US"/>
              <a:t>环境的搭建</a:t>
            </a:r>
            <a:endParaRPr lang="en-US" altLang="zh-CN"/>
          </a:p>
          <a:p>
            <a:r>
              <a:rPr lang="zh-CN" altLang="en-US"/>
              <a:t>操作系统的选择</a:t>
            </a:r>
            <a:endParaRPr lang="en-US" altLang="zh-CN"/>
          </a:p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73892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2919177-F413-42C5-BEEE-C77E4D49F469}" type="slidenum">
              <a:rPr lang="zh-CN" altLang="en-US" smtClean="0"/>
              <a:pPr>
                <a:defRPr/>
              </a:pPr>
              <a:t>206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Nginx</a:t>
            </a:r>
            <a:r>
              <a:rPr lang="zh-CN" altLang="en-US"/>
              <a:t>模型图</a:t>
            </a: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320" y="2422444"/>
            <a:ext cx="6985359" cy="3175163"/>
          </a:xfrm>
        </p:spPr>
      </p:pic>
    </p:spTree>
    <p:extLst>
      <p:ext uri="{BB962C8B-B14F-4D97-AF65-F5344CB8AC3E}">
        <p14:creationId xmlns:p14="http://schemas.microsoft.com/office/powerpoint/2010/main" val="34269111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MAKE IT BETTER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2919177-F413-42C5-BEEE-C77E4D49F469}" type="slidenum">
              <a:rPr lang="zh-CN" altLang="en-US" smtClean="0"/>
              <a:pPr>
                <a:defRPr/>
              </a:pPr>
              <a:t>207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什么是</a:t>
            </a:r>
            <a:r>
              <a:rPr lang="en-US" altLang="zh-CN"/>
              <a:t>Nginx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我们的网页程序存储在服务器硬件上，可以随便存储吗？当然不是，我们需要在服务器硬件的操作系统中搭建一个服务器软件，那么这样，有服务器软件和服务器硬件配合</a:t>
            </a:r>
            <a:r>
              <a:rPr lang="en-US" altLang="zh-CN"/>
              <a:t>,</a:t>
            </a:r>
            <a:r>
              <a:rPr lang="zh-CN" altLang="en-US"/>
              <a:t>才形成一个完整的服务器。</a:t>
            </a:r>
            <a:endParaRPr lang="en-US" altLang="zh-CN"/>
          </a:p>
          <a:p>
            <a:r>
              <a:rPr lang="zh-CN" altLang="en-US"/>
              <a:t>服务器软件非常多，比如</a:t>
            </a:r>
            <a:r>
              <a:rPr lang="en-US" altLang="zh-CN"/>
              <a:t>Apache</a:t>
            </a:r>
            <a:r>
              <a:rPr lang="zh-CN" altLang="en-US"/>
              <a:t>、</a:t>
            </a:r>
            <a:r>
              <a:rPr lang="en-US" altLang="zh-CN"/>
              <a:t>tomcat</a:t>
            </a:r>
            <a:r>
              <a:rPr lang="zh-CN" altLang="en-US"/>
              <a:t>、</a:t>
            </a:r>
            <a:r>
              <a:rPr lang="en-US" altLang="zh-CN"/>
              <a:t>IIS</a:t>
            </a:r>
            <a:r>
              <a:rPr lang="zh-CN" altLang="en-US"/>
              <a:t>等，而</a:t>
            </a:r>
            <a:r>
              <a:rPr lang="en-US" altLang="zh-CN"/>
              <a:t>Nginx</a:t>
            </a:r>
            <a:r>
              <a:rPr lang="zh-CN" altLang="en-US"/>
              <a:t>也是一种</a:t>
            </a:r>
            <a:r>
              <a:rPr lang="zh-CN" altLang="en-US">
                <a:solidFill>
                  <a:srgbClr val="FF0000"/>
                </a:solidFill>
              </a:rPr>
              <a:t>服务器软件</a:t>
            </a:r>
          </a:p>
        </p:txBody>
      </p:sp>
    </p:spTree>
    <p:extLst>
      <p:ext uri="{BB962C8B-B14F-4D97-AF65-F5344CB8AC3E}">
        <p14:creationId xmlns:p14="http://schemas.microsoft.com/office/powerpoint/2010/main" val="19693881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MAKE IT BETTER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2919177-F413-42C5-BEEE-C77E4D49F469}" type="slidenum">
              <a:rPr lang="zh-CN" altLang="en-US" smtClean="0"/>
              <a:pPr>
                <a:defRPr/>
              </a:pPr>
              <a:t>208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Nginx</a:t>
            </a:r>
            <a:r>
              <a:rPr lang="zh-CN" altLang="en-US"/>
              <a:t>的功能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Nginx</a:t>
            </a:r>
            <a:r>
              <a:rPr lang="zh-CN" altLang="en-US"/>
              <a:t>是一种服务器软件，所以最主要、最基本的功能就是可以</a:t>
            </a:r>
            <a:r>
              <a:rPr lang="zh-CN" altLang="en-US">
                <a:solidFill>
                  <a:srgbClr val="FC0C59"/>
                </a:solidFill>
              </a:rPr>
              <a:t>和服务器硬件结合</a:t>
            </a:r>
            <a:r>
              <a:rPr lang="zh-CN" altLang="en-US"/>
              <a:t>，让程序员可以将程序放在</a:t>
            </a:r>
            <a:r>
              <a:rPr lang="en-US" altLang="zh-CN"/>
              <a:t>Nginx</a:t>
            </a:r>
            <a:r>
              <a:rPr lang="zh-CN" altLang="en-US"/>
              <a:t>服务器上，将程序发布出去</a:t>
            </a:r>
            <a:r>
              <a:rPr lang="en-US" altLang="zh-CN"/>
              <a:t>,</a:t>
            </a:r>
            <a:r>
              <a:rPr lang="zh-CN" altLang="en-US"/>
              <a:t>让成千上万的网民可以浏览。</a:t>
            </a:r>
            <a:endParaRPr lang="en-US" altLang="zh-CN"/>
          </a:p>
          <a:p>
            <a:r>
              <a:rPr lang="en-US" altLang="zh-CN"/>
              <a:t>Nginx</a:t>
            </a:r>
            <a:r>
              <a:rPr lang="zh-CN" altLang="en-US"/>
              <a:t>还是一种</a:t>
            </a:r>
            <a:r>
              <a:rPr lang="zh-CN" altLang="en-US">
                <a:solidFill>
                  <a:srgbClr val="FC0C59"/>
                </a:solidFill>
              </a:rPr>
              <a:t>高性能的</a:t>
            </a:r>
            <a:r>
              <a:rPr lang="en-US" altLang="zh-CN">
                <a:solidFill>
                  <a:srgbClr val="FC0C59"/>
                </a:solidFill>
              </a:rPr>
              <a:t>HTTP</a:t>
            </a:r>
            <a:r>
              <a:rPr lang="zh-CN" altLang="en-US">
                <a:solidFill>
                  <a:srgbClr val="FC0C59"/>
                </a:solidFill>
              </a:rPr>
              <a:t>和反向代理服务器</a:t>
            </a:r>
            <a:r>
              <a:rPr lang="zh-CN" altLang="en-US"/>
              <a:t>，同时也是一个代理邮件服务器</a:t>
            </a:r>
            <a:endParaRPr lang="en-US" altLang="zh-CN"/>
          </a:p>
          <a:p>
            <a:r>
              <a:rPr lang="zh-CN" altLang="en-US"/>
              <a:t>在</a:t>
            </a:r>
            <a:r>
              <a:rPr lang="en-US" altLang="zh-CN"/>
              <a:t>Nginx</a:t>
            </a:r>
            <a:r>
              <a:rPr lang="zh-CN" altLang="en-US"/>
              <a:t>上发布网站，也可以实现</a:t>
            </a:r>
            <a:r>
              <a:rPr lang="zh-CN" altLang="en-US">
                <a:solidFill>
                  <a:srgbClr val="FC0C59"/>
                </a:solidFill>
              </a:rPr>
              <a:t>负载均衡</a:t>
            </a:r>
            <a:r>
              <a:rPr lang="zh-CN" altLang="en-US"/>
              <a:t>的功能</a:t>
            </a:r>
          </a:p>
        </p:txBody>
      </p:sp>
    </p:spTree>
    <p:extLst>
      <p:ext uri="{BB962C8B-B14F-4D97-AF65-F5344CB8AC3E}">
        <p14:creationId xmlns:p14="http://schemas.microsoft.com/office/powerpoint/2010/main" val="42277561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MAKE IT BETTER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2919177-F413-42C5-BEEE-C77E4D49F469}" type="slidenum">
              <a:rPr lang="zh-CN" altLang="en-US" smtClean="0"/>
              <a:pPr>
                <a:defRPr/>
              </a:pPr>
              <a:t>209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Nginx</a:t>
            </a:r>
            <a:r>
              <a:rPr lang="zh-CN" altLang="en-US"/>
              <a:t>图解</a:t>
            </a:r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8474" y="1781487"/>
            <a:ext cx="9060674" cy="4141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7978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zh-CN"/>
              <a:t>MAKE IT BETTER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2919177-F413-42C5-BEEE-C77E4D49F469}" type="slidenum">
              <a:rPr lang="zh-CN" altLang="en-US" smtClean="0"/>
              <a:pPr>
                <a:defRPr/>
              </a:pPr>
              <a:t>21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/>
              <a:t>在</a:t>
            </a:r>
            <a:r>
              <a:rPr lang="en-US" altLang="zh-CN" sz="4000"/>
              <a:t>Windows</a:t>
            </a:r>
            <a:r>
              <a:rPr lang="zh-CN" altLang="en-US" sz="4000"/>
              <a:t>下搭建</a:t>
            </a:r>
            <a:r>
              <a:rPr lang="en-US" altLang="zh-CN" sz="4000"/>
              <a:t>node</a:t>
            </a:r>
            <a:r>
              <a:rPr lang="zh-CN" altLang="en-US" sz="4000"/>
              <a:t>开发环境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官方网站：</a:t>
            </a:r>
            <a:r>
              <a:rPr lang="en-US" altLang="zh-CN">
                <a:hlinkClick r:id="rId2"/>
              </a:rPr>
              <a:t>https://nodejs.org/en/</a:t>
            </a:r>
            <a:endParaRPr lang="en-US" altLang="zh-CN"/>
          </a:p>
          <a:p>
            <a:r>
              <a:rPr lang="zh-CN" altLang="en-US"/>
              <a:t>根据你的操作系统下载对应的软件包</a:t>
            </a:r>
            <a:endParaRPr lang="en-US" altLang="zh-CN"/>
          </a:p>
          <a:p>
            <a:r>
              <a:rPr lang="zh-CN" altLang="en-US"/>
              <a:t>安装</a:t>
            </a:r>
            <a:endParaRPr lang="en-US" altLang="zh-CN"/>
          </a:p>
          <a:p>
            <a:pPr lvl="1"/>
            <a:r>
              <a:rPr lang="en-US" altLang="zh-CN"/>
              <a:t>next</a:t>
            </a:r>
          </a:p>
          <a:p>
            <a:pPr lvl="1"/>
            <a:r>
              <a:rPr lang="en-US" altLang="zh-CN"/>
              <a:t>next</a:t>
            </a:r>
          </a:p>
          <a:p>
            <a:pPr lvl="1"/>
            <a:r>
              <a:rPr lang="en-US" altLang="zh-CN"/>
              <a:t>next</a:t>
            </a:r>
          </a:p>
          <a:p>
            <a:pPr lvl="1"/>
            <a:r>
              <a:rPr lang="en-US" altLang="zh-CN"/>
              <a:t>next...</a:t>
            </a:r>
          </a:p>
        </p:txBody>
      </p:sp>
    </p:spTree>
    <p:extLst>
      <p:ext uri="{BB962C8B-B14F-4D97-AF65-F5344CB8AC3E}">
        <p14:creationId xmlns:p14="http://schemas.microsoft.com/office/powerpoint/2010/main" val="9766981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MAKE IT BETTER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2919177-F413-42C5-BEEE-C77E4D49F469}" type="slidenum">
              <a:rPr lang="zh-CN" altLang="en-US" smtClean="0"/>
              <a:pPr>
                <a:defRPr/>
              </a:pPr>
              <a:t>210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/>
              <a:t>Nginx</a:t>
            </a:r>
            <a:r>
              <a:rPr lang="zh-CN" altLang="en-US" sz="4000"/>
              <a:t>与其它服务器的性能比较</a:t>
            </a:r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381" y="2933835"/>
            <a:ext cx="5895238" cy="2152381"/>
          </a:xfrm>
        </p:spPr>
      </p:pic>
    </p:spTree>
    <p:extLst>
      <p:ext uri="{BB962C8B-B14F-4D97-AF65-F5344CB8AC3E}">
        <p14:creationId xmlns:p14="http://schemas.microsoft.com/office/powerpoint/2010/main" val="27417413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2919177-F413-42C5-BEEE-C77E4D49F469}" type="slidenum">
              <a:rPr lang="zh-CN" altLang="en-US" smtClean="0"/>
              <a:pPr>
                <a:defRPr/>
              </a:pPr>
              <a:t>211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Nginx</a:t>
            </a:r>
            <a:r>
              <a:rPr lang="zh-CN" altLang="en-US"/>
              <a:t>和其它服务器性能比较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首先说</a:t>
            </a:r>
            <a:r>
              <a:rPr lang="en-US" altLang="zh-CN"/>
              <a:t>IIS,IIS</a:t>
            </a:r>
            <a:r>
              <a:rPr lang="zh-CN" altLang="en-US"/>
              <a:t>服务器只能在</a:t>
            </a:r>
            <a:r>
              <a:rPr lang="en-US" altLang="zh-CN"/>
              <a:t>Windows</a:t>
            </a:r>
            <a:r>
              <a:rPr lang="zh-CN" altLang="en-US"/>
              <a:t>上运行，</a:t>
            </a:r>
            <a:r>
              <a:rPr lang="en-US" altLang="zh-CN"/>
              <a:t>Windows</a:t>
            </a:r>
            <a:r>
              <a:rPr lang="zh-CN" altLang="en-US"/>
              <a:t>服务器性能不如</a:t>
            </a:r>
            <a:r>
              <a:rPr lang="en-US" altLang="zh-CN"/>
              <a:t>Linux</a:t>
            </a:r>
            <a:r>
              <a:rPr lang="zh-CN" altLang="en-US"/>
              <a:t>。其次是</a:t>
            </a:r>
            <a:r>
              <a:rPr lang="en-US" altLang="zh-CN"/>
              <a:t>tomcat</a:t>
            </a:r>
            <a:r>
              <a:rPr lang="zh-CN" altLang="en-US"/>
              <a:t>，</a:t>
            </a:r>
            <a:r>
              <a:rPr lang="en-US" altLang="zh-CN"/>
              <a:t>tomcat</a:t>
            </a:r>
            <a:r>
              <a:rPr lang="zh-CN" altLang="en-US"/>
              <a:t>服务器面向的是</a:t>
            </a:r>
            <a:r>
              <a:rPr lang="en-US" altLang="zh-CN"/>
              <a:t>java</a:t>
            </a:r>
            <a:r>
              <a:rPr lang="zh-CN" altLang="en-US"/>
              <a:t>语言，是一种重量级服务器，而</a:t>
            </a:r>
            <a:r>
              <a:rPr lang="en-US" altLang="zh-CN"/>
              <a:t>Nginx</a:t>
            </a:r>
            <a:r>
              <a:rPr lang="zh-CN" altLang="en-US"/>
              <a:t>是轻量级的服务器，</a:t>
            </a:r>
            <a:r>
              <a:rPr lang="en-US" altLang="zh-CN"/>
              <a:t>tomcat</a:t>
            </a:r>
            <a:r>
              <a:rPr lang="zh-CN" altLang="en-US"/>
              <a:t>与</a:t>
            </a:r>
            <a:r>
              <a:rPr lang="en-US" altLang="zh-CN"/>
              <a:t>Nginx</a:t>
            </a:r>
            <a:r>
              <a:rPr lang="zh-CN" altLang="en-US"/>
              <a:t>不具备可比性。</a:t>
            </a:r>
            <a:endParaRPr lang="en-US" altLang="zh-CN"/>
          </a:p>
          <a:p>
            <a:r>
              <a:rPr lang="en-US" altLang="zh-CN"/>
              <a:t>Apache</a:t>
            </a:r>
            <a:r>
              <a:rPr lang="zh-CN" altLang="en-US"/>
              <a:t>服务器，稳定、开源、跨平台，但是</a:t>
            </a:r>
            <a:r>
              <a:rPr lang="en-US" altLang="zh-CN"/>
              <a:t>Apache</a:t>
            </a:r>
            <a:r>
              <a:rPr lang="zh-CN" altLang="en-US"/>
              <a:t>不支持高并发。</a:t>
            </a:r>
            <a:r>
              <a:rPr lang="en-US" altLang="zh-CN"/>
              <a:t>Nginx</a:t>
            </a:r>
            <a:r>
              <a:rPr lang="zh-CN" altLang="en-US"/>
              <a:t>可以支持处理百万级别的</a:t>
            </a:r>
            <a:r>
              <a:rPr lang="en-US" altLang="zh-CN"/>
              <a:t>TCP</a:t>
            </a:r>
            <a:r>
              <a:rPr lang="zh-CN" altLang="en-US"/>
              <a:t>连接</a:t>
            </a:r>
            <a:r>
              <a:rPr lang="en-US" altLang="zh-CN"/>
              <a:t>,10</a:t>
            </a:r>
            <a:r>
              <a:rPr lang="zh-CN" altLang="en-US"/>
              <a:t>万以上的并发连接</a:t>
            </a:r>
            <a:r>
              <a:rPr lang="en-US" altLang="zh-CN"/>
              <a:t>,</a:t>
            </a:r>
            <a:r>
              <a:rPr lang="zh-CN" altLang="en-US"/>
              <a:t>并且是跨平台的。</a:t>
            </a:r>
          </a:p>
        </p:txBody>
      </p:sp>
    </p:spTree>
    <p:extLst>
      <p:ext uri="{BB962C8B-B14F-4D97-AF65-F5344CB8AC3E}">
        <p14:creationId xmlns:p14="http://schemas.microsoft.com/office/powerpoint/2010/main" val="14004314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2919177-F413-42C5-BEEE-C77E4D49F469}" type="slidenum">
              <a:rPr lang="zh-CN" altLang="en-US" smtClean="0"/>
              <a:pPr>
                <a:defRPr/>
              </a:pPr>
              <a:t>212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Nginx</a:t>
            </a:r>
            <a:r>
              <a:rPr lang="zh-CN" altLang="en-US"/>
              <a:t>优缺点总结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Nginx</a:t>
            </a:r>
            <a:r>
              <a:rPr lang="zh-CN" altLang="en-US"/>
              <a:t>的主要优点：</a:t>
            </a:r>
            <a:endParaRPr lang="en-US" altLang="zh-CN"/>
          </a:p>
          <a:p>
            <a:pPr lvl="1"/>
            <a:r>
              <a:rPr lang="zh-CN" altLang="en-US"/>
              <a:t>高并发</a:t>
            </a:r>
            <a:endParaRPr lang="en-US" altLang="zh-CN"/>
          </a:p>
          <a:p>
            <a:pPr lvl="1"/>
            <a:r>
              <a:rPr lang="zh-CN" altLang="en-US"/>
              <a:t>部署简单、内存消耗少、成本低</a:t>
            </a:r>
            <a:endParaRPr lang="en-US" altLang="zh-CN"/>
          </a:p>
          <a:p>
            <a:r>
              <a:rPr lang="zh-CN" altLang="en-US"/>
              <a:t>主要缺点：</a:t>
            </a:r>
            <a:endParaRPr lang="en-US" altLang="zh-CN"/>
          </a:p>
          <a:p>
            <a:pPr lvl="1"/>
            <a:r>
              <a:rPr lang="en-US" altLang="zh-CN"/>
              <a:t>rewrite</a:t>
            </a:r>
            <a:r>
              <a:rPr lang="zh-CN" altLang="en-US"/>
              <a:t>功能不够强大</a:t>
            </a:r>
            <a:endParaRPr lang="en-US" altLang="zh-CN"/>
          </a:p>
          <a:p>
            <a:pPr lvl="1"/>
            <a:r>
              <a:rPr lang="zh-CN" altLang="en-US"/>
              <a:t>模块没有</a:t>
            </a:r>
            <a:r>
              <a:rPr lang="en-US" altLang="zh-CN"/>
              <a:t>Apache</a:t>
            </a:r>
            <a:r>
              <a:rPr lang="zh-CN" altLang="en-US"/>
              <a:t>多</a:t>
            </a:r>
          </a:p>
        </p:txBody>
      </p:sp>
    </p:spTree>
    <p:extLst>
      <p:ext uri="{BB962C8B-B14F-4D97-AF65-F5344CB8AC3E}">
        <p14:creationId xmlns:p14="http://schemas.microsoft.com/office/powerpoint/2010/main" val="38292370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MAKE IT BETTER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2919177-F413-42C5-BEEE-C77E4D49F469}" type="slidenum">
              <a:rPr lang="zh-CN" altLang="en-US" smtClean="0"/>
              <a:pPr>
                <a:defRPr/>
              </a:pPr>
              <a:t>22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版本管理工具</a:t>
            </a:r>
            <a:r>
              <a:rPr lang="en-US" altLang="zh-CN"/>
              <a:t>nvm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项目地址：</a:t>
            </a:r>
            <a:r>
              <a:rPr lang="en-US" altLang="zh-CN" dirty="0">
                <a:hlinkClick r:id="rId2"/>
              </a:rPr>
              <a:t>https://github.com/creationix/nvm</a:t>
            </a:r>
            <a:endParaRPr lang="en-US" altLang="zh-CN" dirty="0"/>
          </a:p>
          <a:p>
            <a:r>
              <a:rPr lang="zh-CN" altLang="en-US" dirty="0"/>
              <a:t>直接输入</a:t>
            </a:r>
            <a:r>
              <a:rPr lang="en-US" altLang="zh-CN" dirty="0" err="1"/>
              <a:t>nvm</a:t>
            </a:r>
            <a:r>
              <a:rPr lang="zh-CN" altLang="en-US" dirty="0"/>
              <a:t>查看</a:t>
            </a:r>
            <a:r>
              <a:rPr lang="en-US" altLang="zh-CN" dirty="0" err="1"/>
              <a:t>nvm</a:t>
            </a:r>
            <a:r>
              <a:rPr lang="zh-CN" altLang="en-US" dirty="0"/>
              <a:t>的常用命令以及作用</a:t>
            </a:r>
            <a:endParaRPr lang="en-US" altLang="zh-CN" dirty="0"/>
          </a:p>
          <a:p>
            <a:r>
              <a:rPr lang="en-US" altLang="zh-CN" dirty="0" err="1"/>
              <a:t>nvm</a:t>
            </a:r>
            <a:r>
              <a:rPr lang="zh-CN" altLang="en-US" dirty="0"/>
              <a:t>的一些常用命令：</a:t>
            </a:r>
            <a:endParaRPr lang="en-US" altLang="zh-CN" dirty="0"/>
          </a:p>
          <a:p>
            <a:pPr lvl="1"/>
            <a:r>
              <a:rPr lang="zh-CN" altLang="en-US" dirty="0"/>
              <a:t>安装指定版本</a:t>
            </a:r>
            <a:r>
              <a:rPr lang="en-US" altLang="zh-CN" dirty="0"/>
              <a:t>node	</a:t>
            </a:r>
            <a:r>
              <a:rPr lang="en-US" altLang="zh-CN" dirty="0" err="1">
                <a:solidFill>
                  <a:srgbClr val="FC0C59"/>
                </a:solidFill>
              </a:rPr>
              <a:t>nvm</a:t>
            </a:r>
            <a:r>
              <a:rPr lang="en-US" altLang="zh-CN" dirty="0">
                <a:solidFill>
                  <a:srgbClr val="FC0C59"/>
                </a:solidFill>
              </a:rPr>
              <a:t> install </a:t>
            </a:r>
            <a:r>
              <a:rPr lang="zh-CN" altLang="en-US" dirty="0">
                <a:solidFill>
                  <a:srgbClr val="00B050"/>
                </a:solidFill>
              </a:rPr>
              <a:t>版本号 </a:t>
            </a:r>
            <a:r>
              <a:rPr lang="en-US" altLang="zh-CN" dirty="0">
                <a:solidFill>
                  <a:srgbClr val="00B050"/>
                </a:solidFill>
              </a:rPr>
              <a:t>[arch]</a:t>
            </a:r>
          </a:p>
          <a:p>
            <a:pPr lvl="1"/>
            <a:r>
              <a:rPr lang="zh-CN" altLang="en-US" dirty="0"/>
              <a:t>卸载指定版本</a:t>
            </a:r>
            <a:r>
              <a:rPr lang="en-US" altLang="zh-CN" dirty="0"/>
              <a:t>node	</a:t>
            </a:r>
            <a:r>
              <a:rPr lang="en-US" altLang="zh-CN" dirty="0" err="1">
                <a:solidFill>
                  <a:srgbClr val="FC0C59"/>
                </a:solidFill>
              </a:rPr>
              <a:t>nvm</a:t>
            </a:r>
            <a:r>
              <a:rPr lang="en-US" altLang="zh-CN" dirty="0">
                <a:solidFill>
                  <a:srgbClr val="FC0C59"/>
                </a:solidFill>
              </a:rPr>
              <a:t> uninstall </a:t>
            </a:r>
            <a:r>
              <a:rPr lang="zh-CN" altLang="en-US" dirty="0">
                <a:solidFill>
                  <a:srgbClr val="00B050"/>
                </a:solidFill>
              </a:rPr>
              <a:t>版本号</a:t>
            </a:r>
            <a:endParaRPr lang="en-US" altLang="zh-CN" dirty="0">
              <a:solidFill>
                <a:srgbClr val="00B050"/>
              </a:solidFill>
            </a:endParaRPr>
          </a:p>
          <a:p>
            <a:pPr lvl="1"/>
            <a:r>
              <a:rPr lang="zh-CN" altLang="en-US" dirty="0"/>
              <a:t>切换使用指定版本的</a:t>
            </a:r>
            <a:r>
              <a:rPr lang="en-US" altLang="zh-CN" dirty="0"/>
              <a:t>node	</a:t>
            </a:r>
            <a:r>
              <a:rPr lang="en-US" altLang="zh-CN" dirty="0" err="1">
                <a:solidFill>
                  <a:srgbClr val="FC0C59"/>
                </a:solidFill>
              </a:rPr>
              <a:t>nvm</a:t>
            </a:r>
            <a:r>
              <a:rPr lang="en-US" altLang="zh-CN" dirty="0">
                <a:solidFill>
                  <a:srgbClr val="FC0C59"/>
                </a:solidFill>
              </a:rPr>
              <a:t> use </a:t>
            </a:r>
            <a:r>
              <a:rPr lang="zh-CN" altLang="en-US" dirty="0">
                <a:solidFill>
                  <a:srgbClr val="00B050"/>
                </a:solidFill>
              </a:rPr>
              <a:t>版本号 </a:t>
            </a:r>
            <a:r>
              <a:rPr lang="en-US" altLang="zh-CN" dirty="0">
                <a:solidFill>
                  <a:srgbClr val="00B050"/>
                </a:solidFill>
              </a:rPr>
              <a:t>[arch]</a:t>
            </a:r>
          </a:p>
          <a:p>
            <a:pPr lvl="1"/>
            <a:r>
              <a:rPr lang="zh-CN" altLang="en-US" dirty="0"/>
              <a:t>查看本地安装的所有版本</a:t>
            </a:r>
            <a:r>
              <a:rPr lang="en-US" altLang="zh-CN" dirty="0"/>
              <a:t>	</a:t>
            </a:r>
            <a:r>
              <a:rPr lang="en-US" altLang="zh-CN" dirty="0" err="1">
                <a:solidFill>
                  <a:srgbClr val="FC0C59"/>
                </a:solidFill>
              </a:rPr>
              <a:t>nvm</a:t>
            </a:r>
            <a:r>
              <a:rPr lang="en-US" altLang="zh-CN" dirty="0">
                <a:solidFill>
                  <a:srgbClr val="FC0C59"/>
                </a:solidFill>
              </a:rPr>
              <a:t> </a:t>
            </a:r>
            <a:r>
              <a:rPr lang="en-US" altLang="zh-CN" dirty="0" err="1">
                <a:solidFill>
                  <a:srgbClr val="FC0C59"/>
                </a:solidFill>
              </a:rPr>
              <a:t>list|ls</a:t>
            </a:r>
            <a:endParaRPr lang="en-US" altLang="zh-CN" dirty="0">
              <a:solidFill>
                <a:srgbClr val="FC0C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43844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MAKE IT BETTER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2919177-F413-42C5-BEEE-C77E4D49F469}" type="slidenum">
              <a:rPr lang="zh-CN" altLang="en-US" smtClean="0"/>
              <a:pPr>
                <a:defRPr/>
              </a:pPr>
              <a:t>23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path</a:t>
            </a:r>
            <a:r>
              <a:rPr lang="zh-CN" altLang="en-US"/>
              <a:t>环境变量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000"/>
              <a:t>当要求系统运行一个程序而没有告诉它程序所在的完整路径时</a:t>
            </a:r>
            <a:endParaRPr lang="en-US" altLang="zh-CN" sz="2000"/>
          </a:p>
          <a:p>
            <a:pPr lvl="1"/>
            <a:r>
              <a:rPr lang="zh-CN" altLang="en-US" sz="1800"/>
              <a:t>系统首先在当前目录下面寻找该程序</a:t>
            </a:r>
            <a:endParaRPr lang="en-US" altLang="zh-CN" sz="1800"/>
          </a:p>
          <a:p>
            <a:pPr lvl="1"/>
            <a:r>
              <a:rPr lang="zh-CN" altLang="en-US" sz="1800"/>
              <a:t>如果找不到，则系统会跑到</a:t>
            </a:r>
            <a:r>
              <a:rPr lang="en-US" altLang="zh-CN" sz="1800"/>
              <a:t>path</a:t>
            </a:r>
            <a:r>
              <a:rPr lang="zh-CN" altLang="en-US" sz="1800"/>
              <a:t>中指定的路径去找，如果找到，直接运行</a:t>
            </a:r>
            <a:endParaRPr lang="en-US" altLang="zh-CN" sz="1800"/>
          </a:p>
          <a:p>
            <a:pPr lvl="1"/>
            <a:r>
              <a:rPr lang="zh-CN" altLang="en-US" sz="1800"/>
              <a:t>如果最终</a:t>
            </a:r>
            <a:r>
              <a:rPr lang="en-US" altLang="zh-CN" sz="1800"/>
              <a:t>path</a:t>
            </a:r>
            <a:r>
              <a:rPr lang="zh-CN" altLang="en-US" sz="1800"/>
              <a:t>环境变量中也没有找到，则直接提示不是内部或外部命令，也不是可运行的程序</a:t>
            </a:r>
            <a:endParaRPr lang="en-US" altLang="zh-CN" sz="1800"/>
          </a:p>
          <a:p>
            <a:r>
              <a:rPr lang="en-US" altLang="zh-CN" sz="2000"/>
              <a:t>path</a:t>
            </a:r>
            <a:r>
              <a:rPr lang="zh-CN" altLang="en-US" sz="2000"/>
              <a:t>环境的添加的两种方式</a:t>
            </a:r>
            <a:endParaRPr lang="en-US" altLang="zh-CN" sz="2000"/>
          </a:p>
          <a:p>
            <a:pPr lvl="1"/>
            <a:r>
              <a:rPr lang="zh-CN" altLang="en-US" sz="1800"/>
              <a:t>直接在</a:t>
            </a:r>
            <a:r>
              <a:rPr lang="en-US" altLang="zh-CN" sz="1800"/>
              <a:t>path</a:t>
            </a:r>
            <a:r>
              <a:rPr lang="zh-CN" altLang="en-US" sz="1800"/>
              <a:t>的变量值中以分好分隔加入程序所在的目录</a:t>
            </a:r>
            <a:endParaRPr lang="en-US" altLang="zh-CN" sz="1800"/>
          </a:p>
          <a:p>
            <a:pPr lvl="1"/>
            <a:r>
              <a:rPr lang="zh-CN" altLang="en-US"/>
              <a:t>也可以在外部先定义一个变量，然后在</a:t>
            </a:r>
            <a:r>
              <a:rPr lang="en-US" altLang="zh-CN"/>
              <a:t>path</a:t>
            </a:r>
            <a:r>
              <a:rPr lang="zh-CN" altLang="en-US"/>
              <a:t>以</a:t>
            </a:r>
            <a:r>
              <a:rPr lang="en-US" altLang="zh-CN"/>
              <a:t>%</a:t>
            </a:r>
            <a:r>
              <a:rPr lang="zh-CN" altLang="en-US"/>
              <a:t>变量名</a:t>
            </a:r>
            <a:r>
              <a:rPr lang="en-US" altLang="zh-CN"/>
              <a:t>%</a:t>
            </a:r>
            <a:r>
              <a:rPr lang="zh-CN" altLang="en-US"/>
              <a:t>的方式添加变量</a:t>
            </a:r>
          </a:p>
        </p:txBody>
      </p:sp>
    </p:spTree>
    <p:extLst>
      <p:ext uri="{BB962C8B-B14F-4D97-AF65-F5344CB8AC3E}">
        <p14:creationId xmlns:p14="http://schemas.microsoft.com/office/powerpoint/2010/main" val="3523152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zh-CN"/>
              <a:t>MAKE IT BETTER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2919177-F413-42C5-BEEE-C77E4D49F469}" type="slidenum">
              <a:rPr lang="zh-CN" altLang="en-US" smtClean="0"/>
              <a:pPr>
                <a:defRPr/>
              </a:pPr>
              <a:t>24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cmd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1800" dirty="0" err="1"/>
              <a:t>cmd</a:t>
            </a:r>
            <a:r>
              <a:rPr lang="zh-CN" altLang="en-US" sz="1800" dirty="0"/>
              <a:t>：</a:t>
            </a:r>
            <a:r>
              <a:rPr lang="en-US" altLang="zh-CN" sz="1800" dirty="0"/>
              <a:t>command </a:t>
            </a:r>
            <a:r>
              <a:rPr lang="zh-CN" altLang="en-US" sz="1800" dirty="0"/>
              <a:t>命令行程序，允许用户可以在终端命令台中与操作系统交互，其实就是输出输出</a:t>
            </a:r>
            <a:endParaRPr lang="en-US" altLang="zh-CN" sz="1800" dirty="0"/>
          </a:p>
          <a:p>
            <a:r>
              <a:rPr lang="zh-CN" altLang="en-US" sz="1800" dirty="0"/>
              <a:t>作用：输入一些命令，</a:t>
            </a:r>
            <a:r>
              <a:rPr lang="en-US" altLang="zh-CN" sz="1800" dirty="0"/>
              <a:t>cmd.exe</a:t>
            </a:r>
            <a:r>
              <a:rPr lang="zh-CN" altLang="en-US" sz="1800" dirty="0"/>
              <a:t>可以执行，</a:t>
            </a:r>
            <a:endParaRPr lang="en-US" altLang="zh-CN" sz="1800" dirty="0"/>
          </a:p>
          <a:p>
            <a:r>
              <a:rPr lang="zh-CN" altLang="en-US" sz="2000" dirty="0"/>
              <a:t>在</a:t>
            </a:r>
            <a:r>
              <a:rPr lang="en-US" altLang="zh-CN" sz="2000" dirty="0" err="1"/>
              <a:t>cmd</a:t>
            </a:r>
            <a:r>
              <a:rPr lang="zh-CN" altLang="en-US" sz="2000" dirty="0"/>
              <a:t>中操作文件目录</a:t>
            </a:r>
            <a:endParaRPr lang="en-US" altLang="zh-CN" sz="2000" dirty="0"/>
          </a:p>
          <a:p>
            <a:pPr lvl="1"/>
            <a:r>
              <a:rPr lang="en-US" altLang="zh-CN" sz="1800" dirty="0"/>
              <a:t>cd</a:t>
            </a:r>
            <a:r>
              <a:rPr lang="zh-CN" altLang="en-US" sz="1800" dirty="0"/>
              <a:t>（</a:t>
            </a:r>
            <a:r>
              <a:rPr lang="en-US" altLang="zh-CN" sz="1800" dirty="0"/>
              <a:t>change directory</a:t>
            </a:r>
            <a:r>
              <a:rPr lang="zh-CN" altLang="en-US" sz="1800" dirty="0"/>
              <a:t>）</a:t>
            </a:r>
            <a:r>
              <a:rPr lang="en-US" altLang="zh-CN" sz="1800" dirty="0"/>
              <a:t>      </a:t>
            </a:r>
            <a:r>
              <a:rPr lang="zh-CN" altLang="en-US" sz="1800" dirty="0"/>
              <a:t>切换目录</a:t>
            </a:r>
            <a:endParaRPr lang="en-US" altLang="zh-CN" sz="1800" dirty="0"/>
          </a:p>
          <a:p>
            <a:pPr lvl="1"/>
            <a:r>
              <a:rPr lang="en-US" altLang="zh-CN" sz="1800" dirty="0" err="1"/>
              <a:t>mkdir</a:t>
            </a:r>
            <a:r>
              <a:rPr lang="en-US" altLang="zh-CN" sz="1800" dirty="0"/>
              <a:t>/md</a:t>
            </a:r>
            <a:r>
              <a:rPr lang="zh-CN" altLang="en-US" sz="1800" dirty="0"/>
              <a:t>（</a:t>
            </a:r>
            <a:r>
              <a:rPr lang="en-US" altLang="zh-CN" sz="1800" dirty="0"/>
              <a:t>make </a:t>
            </a:r>
            <a:r>
              <a:rPr lang="en-US" altLang="zh-CN" sz="1800" b="1" dirty="0"/>
              <a:t>directory</a:t>
            </a:r>
            <a:r>
              <a:rPr lang="zh-CN" altLang="en-US" sz="1800" dirty="0"/>
              <a:t>）</a:t>
            </a:r>
            <a:r>
              <a:rPr lang="en-US" altLang="zh-CN" sz="1800" dirty="0"/>
              <a:t>  </a:t>
            </a:r>
            <a:r>
              <a:rPr lang="zh-CN" altLang="en-US" sz="1800" dirty="0"/>
              <a:t>创建一个文件夹</a:t>
            </a:r>
            <a:endParaRPr lang="en-US" altLang="zh-CN" sz="1800" dirty="0"/>
          </a:p>
          <a:p>
            <a:pPr lvl="1"/>
            <a:r>
              <a:rPr lang="en-US" altLang="zh-CN" sz="1800" dirty="0" err="1"/>
              <a:t>rd</a:t>
            </a:r>
            <a:r>
              <a:rPr lang="zh-CN" altLang="en-US" sz="1800" dirty="0"/>
              <a:t>（</a:t>
            </a:r>
            <a:r>
              <a:rPr lang="en-US" altLang="zh-CN" sz="1800" dirty="0"/>
              <a:t>remove directory</a:t>
            </a:r>
            <a:r>
              <a:rPr lang="zh-CN" altLang="en-US" sz="1800" dirty="0"/>
              <a:t>）</a:t>
            </a:r>
            <a:r>
              <a:rPr lang="en-US" altLang="zh-CN" sz="1800" dirty="0"/>
              <a:t>	</a:t>
            </a:r>
            <a:r>
              <a:rPr lang="zh-CN" altLang="en-US" sz="1800" dirty="0"/>
              <a:t>  删除文件夹</a:t>
            </a:r>
            <a:endParaRPr lang="en-US" altLang="zh-CN" sz="1800" dirty="0"/>
          </a:p>
          <a:p>
            <a:pPr lvl="1"/>
            <a:r>
              <a:rPr lang="en-US" altLang="zh-CN" sz="1800" dirty="0"/>
              <a:t>del</a:t>
            </a:r>
            <a:r>
              <a:rPr lang="zh-CN" altLang="en-US" sz="1800" dirty="0"/>
              <a:t>（</a:t>
            </a:r>
            <a:r>
              <a:rPr lang="en-US" altLang="zh-CN" sz="1800" dirty="0"/>
              <a:t>delete</a:t>
            </a:r>
            <a:r>
              <a:rPr lang="zh-CN" altLang="en-US" sz="1800" dirty="0"/>
              <a:t>）</a:t>
            </a:r>
            <a:r>
              <a:rPr lang="en-US" altLang="zh-CN" sz="1800" dirty="0"/>
              <a:t>		        </a:t>
            </a:r>
            <a:r>
              <a:rPr lang="zh-CN" altLang="en-US" sz="1800" dirty="0"/>
              <a:t>删除指定文件</a:t>
            </a:r>
            <a:endParaRPr lang="en-US" altLang="zh-CN" sz="1800" dirty="0"/>
          </a:p>
          <a:p>
            <a:pPr lvl="1"/>
            <a:r>
              <a:rPr lang="en-US" altLang="zh-CN" sz="1800" dirty="0" err="1"/>
              <a:t>dir</a:t>
            </a:r>
            <a:r>
              <a:rPr lang="en-US" altLang="zh-CN" sz="1800" dirty="0"/>
              <a:t>	</a:t>
            </a:r>
            <a:r>
              <a:rPr lang="zh-CN" altLang="en-US" sz="1800" dirty="0"/>
              <a:t>列出当前目录中所有的内容</a:t>
            </a:r>
            <a:endParaRPr lang="en-US" altLang="zh-CN" sz="1800" dirty="0"/>
          </a:p>
          <a:p>
            <a:pPr lvl="1"/>
            <a:r>
              <a:rPr lang="en-US" altLang="zh-CN" sz="1800" dirty="0" err="1"/>
              <a:t>ren</a:t>
            </a:r>
            <a:r>
              <a:rPr lang="zh-CN" altLang="en-US" sz="1800" dirty="0"/>
              <a:t>（</a:t>
            </a:r>
            <a:r>
              <a:rPr lang="en-US" altLang="zh-CN" sz="1800" dirty="0"/>
              <a:t>rename</a:t>
            </a:r>
            <a:r>
              <a:rPr lang="zh-CN" altLang="en-US" sz="1800" dirty="0"/>
              <a:t>）</a:t>
            </a:r>
            <a:r>
              <a:rPr lang="en-US" altLang="zh-CN" sz="1800" dirty="0"/>
              <a:t>	</a:t>
            </a:r>
            <a:r>
              <a:rPr lang="zh-CN" altLang="en-US" sz="1800" dirty="0"/>
              <a:t>改变文件名</a:t>
            </a:r>
            <a:endParaRPr lang="en-US" altLang="zh-CN" sz="1800" dirty="0"/>
          </a:p>
          <a:p>
            <a:pPr lvl="1"/>
            <a:r>
              <a:rPr lang="en-US" altLang="zh-CN" dirty="0" err="1"/>
              <a:t>cls|clear</a:t>
            </a:r>
            <a:r>
              <a:rPr lang="zh-CN" altLang="en-US" dirty="0"/>
              <a:t>（</a:t>
            </a:r>
            <a:r>
              <a:rPr lang="en-US" altLang="zh-CN" dirty="0"/>
              <a:t>clear screen</a:t>
            </a:r>
            <a:r>
              <a:rPr lang="zh-CN" altLang="en-US" dirty="0"/>
              <a:t>）</a:t>
            </a:r>
            <a:r>
              <a:rPr lang="en-US" altLang="zh-CN" dirty="0"/>
              <a:t>	</a:t>
            </a:r>
            <a:r>
              <a:rPr lang="zh-CN" altLang="en-US" dirty="0"/>
              <a:t>清屏</a:t>
            </a:r>
            <a:endParaRPr lang="en-US" altLang="zh-CN" dirty="0"/>
          </a:p>
          <a:p>
            <a:pPr lvl="1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930771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2919177-F413-42C5-BEEE-C77E4D49F469}" type="slidenum">
              <a:rPr lang="zh-CN" altLang="en-US" smtClean="0"/>
              <a:pPr>
                <a:defRPr/>
              </a:pPr>
              <a:t>25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快速体验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在命令行中输出</a:t>
            </a:r>
            <a:r>
              <a:rPr lang="en-US" altLang="zh-CN" dirty="0"/>
              <a:t>hello world</a:t>
            </a:r>
          </a:p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开发一个</a:t>
            </a:r>
            <a:r>
              <a:rPr lang="en-US" altLang="zh-CN" dirty="0"/>
              <a:t>Web</a:t>
            </a:r>
            <a:r>
              <a:rPr lang="zh-CN" altLang="en-US" dirty="0"/>
              <a:t>应用程序，输出</a:t>
            </a:r>
            <a:r>
              <a:rPr lang="en-US" altLang="zh-CN" dirty="0"/>
              <a:t>hello world</a:t>
            </a:r>
          </a:p>
          <a:p>
            <a:pPr marL="457200" lvl="1" indent="0">
              <a:buNone/>
            </a:pPr>
            <a:r>
              <a:rPr lang="en-US" altLang="zh-CN" dirty="0"/>
              <a:t>  </a:t>
            </a:r>
          </a:p>
          <a:p>
            <a:pPr marL="457200" lvl="1" indent="0">
              <a:buNone/>
            </a:pPr>
            <a:r>
              <a:rPr lang="en-US" altLang="zh-CN" dirty="0"/>
              <a:t>  </a:t>
            </a:r>
            <a:r>
              <a:rPr lang="en-US" altLang="zh-CN" dirty="0" err="1">
                <a:solidFill>
                  <a:srgbClr val="FC0C59"/>
                </a:solidFill>
              </a:rPr>
              <a:t>var</a:t>
            </a:r>
            <a:r>
              <a:rPr lang="en-US" altLang="zh-CN" dirty="0">
                <a:solidFill>
                  <a:srgbClr val="FC0C59"/>
                </a:solidFill>
              </a:rPr>
              <a:t> http = require(‘http’);</a:t>
            </a:r>
          </a:p>
          <a:p>
            <a:pPr marL="457200" lvl="1" indent="0">
              <a:buNone/>
            </a:pPr>
            <a:r>
              <a:rPr lang="en-US" altLang="zh-CN" dirty="0">
                <a:solidFill>
                  <a:srgbClr val="FC0C59"/>
                </a:solidFill>
              </a:rPr>
              <a:t>  </a:t>
            </a:r>
            <a:r>
              <a:rPr lang="en-US" altLang="zh-CN" dirty="0" err="1">
                <a:solidFill>
                  <a:srgbClr val="FC0C59"/>
                </a:solidFill>
              </a:rPr>
              <a:t>http.createServer</a:t>
            </a:r>
            <a:r>
              <a:rPr lang="en-US" altLang="zh-CN" dirty="0">
                <a:solidFill>
                  <a:srgbClr val="FC0C59"/>
                </a:solidFill>
              </a:rPr>
              <a:t>(function(</a:t>
            </a:r>
            <a:r>
              <a:rPr lang="en-US" altLang="zh-CN" dirty="0" err="1">
                <a:solidFill>
                  <a:srgbClr val="FC0C59"/>
                </a:solidFill>
              </a:rPr>
              <a:t>req,res</a:t>
            </a:r>
            <a:r>
              <a:rPr lang="en-US" altLang="zh-CN" dirty="0">
                <a:solidFill>
                  <a:srgbClr val="FC0C59"/>
                </a:solidFill>
              </a:rPr>
              <a:t>){</a:t>
            </a:r>
          </a:p>
          <a:p>
            <a:pPr marL="457200" lvl="1" indent="0">
              <a:buNone/>
            </a:pPr>
            <a:r>
              <a:rPr lang="en-US" altLang="zh-CN" dirty="0">
                <a:solidFill>
                  <a:srgbClr val="FC0C59"/>
                </a:solidFill>
              </a:rPr>
              <a:t>    </a:t>
            </a:r>
            <a:r>
              <a:rPr lang="en-US" altLang="zh-CN" dirty="0" err="1">
                <a:solidFill>
                  <a:srgbClr val="FC0C59"/>
                </a:solidFill>
              </a:rPr>
              <a:t>res.end</a:t>
            </a:r>
            <a:r>
              <a:rPr lang="en-US" altLang="zh-CN" dirty="0">
                <a:solidFill>
                  <a:srgbClr val="FC0C59"/>
                </a:solidFill>
              </a:rPr>
              <a:t>(‘hello world’);</a:t>
            </a:r>
          </a:p>
          <a:p>
            <a:pPr marL="457200" lvl="1" indent="0">
              <a:buNone/>
            </a:pPr>
            <a:r>
              <a:rPr lang="en-US" altLang="zh-CN" dirty="0">
                <a:solidFill>
                  <a:srgbClr val="FC0C59"/>
                </a:solidFill>
              </a:rPr>
              <a:t>  }).listen(3000);</a:t>
            </a:r>
          </a:p>
          <a:p>
            <a:pPr marL="457200" lvl="1" indent="0">
              <a:buNone/>
            </a:pPr>
            <a:r>
              <a:rPr lang="en-US" altLang="zh-CN" dirty="0"/>
              <a:t>  </a:t>
            </a:r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257514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zh-CN"/>
              <a:t>MAKE IT BETTER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2919177-F413-42C5-BEEE-C77E4D49F469}" type="slidenum">
              <a:rPr lang="zh-CN" altLang="en-US" smtClean="0"/>
              <a:pPr>
                <a:defRPr/>
              </a:pPr>
              <a:t>26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Node.js</a:t>
            </a:r>
            <a:r>
              <a:rPr lang="zh-CN" altLang="en-US"/>
              <a:t>基础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/>
              <a:t>了解</a:t>
            </a:r>
            <a:r>
              <a:rPr lang="en-US" altLang="zh-CN"/>
              <a:t>Node</a:t>
            </a:r>
            <a:r>
              <a:rPr lang="zh-CN" altLang="en-US"/>
              <a:t>中全局作用域及全局对象和函数</a:t>
            </a:r>
          </a:p>
        </p:txBody>
      </p:sp>
    </p:spTree>
    <p:extLst>
      <p:ext uri="{BB962C8B-B14F-4D97-AF65-F5344CB8AC3E}">
        <p14:creationId xmlns:p14="http://schemas.microsoft.com/office/powerpoint/2010/main" val="665251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zh-CN"/>
              <a:t>MAKE IT BETTER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2919177-F413-42C5-BEEE-C77E4D49F469}" type="slidenum">
              <a:rPr lang="zh-CN" altLang="en-US" smtClean="0"/>
              <a:pPr>
                <a:defRPr/>
              </a:pPr>
              <a:t>27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REPL</a:t>
            </a:r>
            <a:r>
              <a:rPr lang="zh-CN" altLang="en-US"/>
              <a:t>（</a:t>
            </a:r>
            <a:r>
              <a:rPr lang="en-US" altLang="zh-CN"/>
              <a:t>Read-eval-print-loop</a:t>
            </a:r>
            <a:r>
              <a:rPr lang="zh-CN" altLang="en-US"/>
              <a:t>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>
                <a:solidFill>
                  <a:srgbClr val="FC0C59"/>
                </a:solidFill>
              </a:rPr>
              <a:t>作用</a:t>
            </a:r>
            <a:endParaRPr lang="en-US" altLang="zh-CN">
              <a:solidFill>
                <a:srgbClr val="FC0C59"/>
              </a:solidFill>
            </a:endParaRPr>
          </a:p>
          <a:p>
            <a:pPr lvl="1"/>
            <a:r>
              <a:rPr lang="zh-CN" altLang="en-US"/>
              <a:t>方便测试</a:t>
            </a:r>
            <a:r>
              <a:rPr lang="en-US" altLang="zh-CN"/>
              <a:t>JavaScript</a:t>
            </a:r>
            <a:r>
              <a:rPr lang="zh-CN" altLang="en-US"/>
              <a:t>代码的运行环境</a:t>
            </a:r>
            <a:endParaRPr lang="en-US" altLang="zh-CN"/>
          </a:p>
          <a:p>
            <a:r>
              <a:rPr lang="en-US" altLang="zh-CN">
                <a:solidFill>
                  <a:srgbClr val="FC0C59"/>
                </a:solidFill>
              </a:rPr>
              <a:t>REPL</a:t>
            </a:r>
            <a:r>
              <a:rPr lang="zh-CN" altLang="en-US">
                <a:solidFill>
                  <a:srgbClr val="FC0C59"/>
                </a:solidFill>
              </a:rPr>
              <a:t>基本操作</a:t>
            </a:r>
            <a:endParaRPr lang="en-US" altLang="zh-CN">
              <a:solidFill>
                <a:srgbClr val="FC0C59"/>
              </a:solidFill>
            </a:endParaRPr>
          </a:p>
          <a:p>
            <a:pPr lvl="1"/>
            <a:r>
              <a:rPr lang="zh-CN" altLang="en-US"/>
              <a:t>变量、函数、对象</a:t>
            </a:r>
            <a:endParaRPr lang="en-US" altLang="zh-CN"/>
          </a:p>
          <a:p>
            <a:pPr lvl="1"/>
            <a:r>
              <a:rPr lang="zh-CN" altLang="en-US"/>
              <a:t>直接运行函数</a:t>
            </a:r>
            <a:endParaRPr lang="en-US" altLang="zh-CN"/>
          </a:p>
          <a:p>
            <a:pPr lvl="1"/>
            <a:r>
              <a:rPr lang="zh-CN" altLang="en-US"/>
              <a:t>使用下划线字符，表示上一个命令的返回结果</a:t>
            </a:r>
          </a:p>
          <a:p>
            <a:r>
              <a:rPr lang="en-US" altLang="zh-CN">
                <a:solidFill>
                  <a:srgbClr val="FC0C59"/>
                </a:solidFill>
              </a:rPr>
              <a:t>REPL</a:t>
            </a:r>
            <a:r>
              <a:rPr lang="zh-CN" altLang="en-US">
                <a:solidFill>
                  <a:srgbClr val="FC0C59"/>
                </a:solidFill>
              </a:rPr>
              <a:t>基本命令</a:t>
            </a:r>
            <a:endParaRPr lang="en-US" altLang="zh-CN">
              <a:solidFill>
                <a:srgbClr val="FC0C59"/>
              </a:solidFill>
            </a:endParaRPr>
          </a:p>
          <a:p>
            <a:pPr lvl="1"/>
            <a:r>
              <a:rPr lang="en-US" altLang="zh-CN"/>
              <a:t>.help	.exit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35263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zh-CN"/>
              <a:t>MAKE IT BETTER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2919177-F413-42C5-BEEE-C77E4D49F469}" type="slidenum">
              <a:rPr lang="zh-CN" altLang="en-US" smtClean="0"/>
              <a:pPr>
                <a:defRPr/>
              </a:pPr>
              <a:t>28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全局对象</a:t>
            </a:r>
            <a:r>
              <a:rPr lang="en-US" altLang="zh-CN"/>
              <a:t>global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global</a:t>
            </a:r>
            <a:r>
              <a:rPr lang="zh-CN" altLang="en-US"/>
              <a:t>表示</a:t>
            </a:r>
            <a:r>
              <a:rPr lang="en-US" altLang="zh-CN"/>
              <a:t>Node</a:t>
            </a:r>
            <a:r>
              <a:rPr lang="zh-CN" altLang="en-US"/>
              <a:t>所在的全局环境，类似于浏览器的</a:t>
            </a:r>
            <a:r>
              <a:rPr lang="en-US" altLang="zh-CN"/>
              <a:t>window</a:t>
            </a:r>
            <a:r>
              <a:rPr lang="zh-CN" altLang="en-US"/>
              <a:t>对象</a:t>
            </a:r>
            <a:endParaRPr lang="en-US" altLang="zh-CN"/>
          </a:p>
          <a:p>
            <a:r>
              <a:rPr lang="zh-CN" altLang="en-US"/>
              <a:t>使用</a:t>
            </a:r>
            <a:r>
              <a:rPr lang="en-US" altLang="zh-CN"/>
              <a:t>REPL</a:t>
            </a:r>
            <a:r>
              <a:rPr lang="zh-CN" altLang="en-US"/>
              <a:t>环境查看</a:t>
            </a:r>
            <a:r>
              <a:rPr lang="en-US" altLang="zh-CN"/>
              <a:t>global</a:t>
            </a:r>
            <a:r>
              <a:rPr lang="zh-CN" altLang="en-US"/>
              <a:t>对象</a:t>
            </a:r>
            <a:endParaRPr lang="en-US" altLang="zh-CN"/>
          </a:p>
          <a:p>
            <a:r>
              <a:rPr lang="zh-CN" altLang="en-US">
                <a:solidFill>
                  <a:schemeClr val="accent1"/>
                </a:solidFill>
              </a:rPr>
              <a:t>注意</a:t>
            </a:r>
            <a:r>
              <a:rPr lang="zh-CN" altLang="en-US">
                <a:solidFill>
                  <a:srgbClr val="D33682"/>
                </a:solidFill>
              </a:rPr>
              <a:t>：</a:t>
            </a:r>
            <a:r>
              <a:rPr lang="zh-CN" altLang="en-US">
                <a:solidFill>
                  <a:srgbClr val="FC0C59"/>
                </a:solidFill>
              </a:rPr>
              <a:t>在</a:t>
            </a:r>
            <a:r>
              <a:rPr lang="en-US" altLang="zh-CN">
                <a:solidFill>
                  <a:srgbClr val="FC0C59"/>
                </a:solidFill>
              </a:rPr>
              <a:t>REPL</a:t>
            </a:r>
            <a:r>
              <a:rPr lang="zh-CN" altLang="en-US">
                <a:solidFill>
                  <a:srgbClr val="FC0C59"/>
                </a:solidFill>
              </a:rPr>
              <a:t>中定义的变量默认就是全局</a:t>
            </a:r>
            <a:endParaRPr lang="en-US" altLang="zh-CN">
              <a:solidFill>
                <a:srgbClr val="FC0C59"/>
              </a:solidFill>
            </a:endParaRPr>
          </a:p>
          <a:p>
            <a:r>
              <a:rPr lang="zh-CN" altLang="en-US">
                <a:solidFill>
                  <a:srgbClr val="D33682"/>
                </a:solidFill>
              </a:rPr>
              <a:t>总结：</a:t>
            </a:r>
            <a:endParaRPr lang="en-US" altLang="zh-CN">
              <a:solidFill>
                <a:srgbClr val="D33682"/>
              </a:solidFill>
            </a:endParaRPr>
          </a:p>
          <a:p>
            <a:pPr lvl="1"/>
            <a:r>
              <a:rPr lang="en-US" altLang="zh-CN" sz="1600"/>
              <a:t>global</a:t>
            </a:r>
            <a:r>
              <a:rPr lang="zh-CN" altLang="en-US" sz="1600"/>
              <a:t>就表示</a:t>
            </a:r>
            <a:r>
              <a:rPr lang="en-US" altLang="zh-CN" sz="1600"/>
              <a:t>Node</a:t>
            </a:r>
            <a:r>
              <a:rPr lang="zh-CN" altLang="en-US" sz="1600"/>
              <a:t>中的全局命名空间，任何全局变量、函数或对象都是</a:t>
            </a:r>
            <a:r>
              <a:rPr lang="en-US" altLang="zh-CN" sz="1600"/>
              <a:t>global</a:t>
            </a:r>
            <a:r>
              <a:rPr lang="zh-CN" altLang="en-US" sz="1600"/>
              <a:t>的一个属性</a:t>
            </a:r>
            <a:endParaRPr lang="en-US" altLang="zh-CN" sz="1600"/>
          </a:p>
          <a:p>
            <a:pPr lvl="1"/>
            <a:r>
              <a:rPr lang="zh-CN" altLang="en-US" sz="1600"/>
              <a:t>在一个模块中定义的变量、函数或方法只在该模块中可用，但可以通过</a:t>
            </a:r>
            <a:r>
              <a:rPr lang="en-US" altLang="zh-CN" sz="1600"/>
              <a:t>exports</a:t>
            </a:r>
            <a:r>
              <a:rPr lang="zh-CN" altLang="en-US" sz="1600"/>
              <a:t>对象将其传递到模块外部</a:t>
            </a:r>
            <a:endParaRPr lang="en-US" altLang="zh-CN" sz="1600"/>
          </a:p>
          <a:p>
            <a:pPr lvl="1"/>
            <a:endParaRPr lang="en-US" altLang="zh-CN"/>
          </a:p>
          <a:p>
            <a:pPr lvl="1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02152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2919177-F413-42C5-BEEE-C77E4D49F469}" type="slidenum">
              <a:rPr lang="zh-CN" altLang="en-US" smtClean="0"/>
              <a:pPr>
                <a:defRPr/>
              </a:pPr>
              <a:t>29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Globals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__</a:t>
            </a:r>
            <a:r>
              <a:rPr lang="en-US" altLang="zh-CN" dirty="0" err="1"/>
              <a:t>dirname</a:t>
            </a:r>
            <a:r>
              <a:rPr lang="zh-CN" altLang="en-US" dirty="0"/>
              <a:t>和</a:t>
            </a:r>
            <a:r>
              <a:rPr lang="en-US" altLang="zh-CN" dirty="0"/>
              <a:t>__filename</a:t>
            </a:r>
          </a:p>
          <a:p>
            <a:r>
              <a:rPr lang="en-US" altLang="zh-CN" dirty="0" err="1"/>
              <a:t>setInterval</a:t>
            </a:r>
            <a:r>
              <a:rPr lang="en-US" altLang="zh-CN" dirty="0"/>
              <a:t>()</a:t>
            </a:r>
            <a:r>
              <a:rPr lang="zh-CN" altLang="en-US" dirty="0"/>
              <a:t>和</a:t>
            </a:r>
            <a:r>
              <a:rPr lang="en-US" altLang="zh-CN" dirty="0" err="1"/>
              <a:t>clearInterval</a:t>
            </a:r>
            <a:r>
              <a:rPr lang="en-US" altLang="zh-CN" dirty="0"/>
              <a:t>()</a:t>
            </a:r>
          </a:p>
          <a:p>
            <a:r>
              <a:rPr lang="en-US" altLang="zh-CN" dirty="0" err="1"/>
              <a:t>setTimeout</a:t>
            </a:r>
            <a:r>
              <a:rPr lang="en-US" altLang="zh-CN" dirty="0"/>
              <a:t>()</a:t>
            </a:r>
            <a:r>
              <a:rPr lang="zh-CN" altLang="en-US" dirty="0"/>
              <a:t>和</a:t>
            </a:r>
            <a:r>
              <a:rPr lang="en-US" altLang="zh-CN" dirty="0" err="1"/>
              <a:t>clearTimeout</a:t>
            </a:r>
            <a:r>
              <a:rPr lang="en-US" altLang="zh-CN" dirty="0"/>
              <a:t>()</a:t>
            </a:r>
          </a:p>
          <a:p>
            <a:r>
              <a:rPr lang="en-US" altLang="zh-CN" dirty="0"/>
              <a:t>console</a:t>
            </a:r>
          </a:p>
          <a:p>
            <a:r>
              <a:rPr lang="en-US" altLang="zh-CN" dirty="0"/>
              <a:t>exports</a:t>
            </a:r>
            <a:r>
              <a:rPr lang="zh-CN" altLang="en-US" dirty="0"/>
              <a:t>和</a:t>
            </a:r>
            <a:r>
              <a:rPr lang="en-US" altLang="zh-CN" dirty="0"/>
              <a:t>module</a:t>
            </a:r>
          </a:p>
          <a:p>
            <a:r>
              <a:rPr lang="en-US" altLang="zh-CN" dirty="0"/>
              <a:t>process</a:t>
            </a:r>
          </a:p>
          <a:p>
            <a:r>
              <a:rPr lang="en-US" altLang="zh-CN" dirty="0"/>
              <a:t>require()</a:t>
            </a:r>
          </a:p>
          <a:p>
            <a:r>
              <a:rPr lang="en-US" altLang="zh-CN" dirty="0" err="1"/>
              <a:t>Class:Buffer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966002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zh-CN" dirty="0"/>
              <a:t>MAKE IT BETTER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2919177-F413-42C5-BEEE-C77E4D49F469}" type="slidenum">
              <a:rPr lang="zh-CN" altLang="en-US" smtClean="0"/>
              <a:pPr>
                <a:defRPr/>
              </a:pPr>
              <a:t>3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课程大纲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Node.js</a:t>
            </a:r>
            <a:r>
              <a:rPr lang="zh-CN" altLang="en-US" dirty="0"/>
              <a:t>简介</a:t>
            </a:r>
            <a:endParaRPr lang="en-US" altLang="zh-CN" dirty="0"/>
          </a:p>
          <a:p>
            <a:r>
              <a:rPr lang="zh-CN" altLang="en-US" dirty="0"/>
              <a:t>安装与配置</a:t>
            </a:r>
            <a:endParaRPr lang="en-US" altLang="zh-CN" dirty="0"/>
          </a:p>
          <a:p>
            <a:r>
              <a:rPr lang="zh-CN" altLang="en-US" dirty="0"/>
              <a:t>基础入门</a:t>
            </a:r>
            <a:endParaRPr lang="en-US" altLang="zh-CN" dirty="0"/>
          </a:p>
          <a:p>
            <a:r>
              <a:rPr lang="zh-CN" altLang="en-US" dirty="0"/>
              <a:t>模块与包</a:t>
            </a:r>
            <a:endParaRPr lang="en-US" altLang="zh-CN" dirty="0"/>
          </a:p>
          <a:p>
            <a:r>
              <a:rPr lang="zh-CN" altLang="en-US" dirty="0"/>
              <a:t>异步</a:t>
            </a:r>
            <a:r>
              <a:rPr lang="en-US" altLang="zh-CN" dirty="0"/>
              <a:t>I/O</a:t>
            </a:r>
            <a:r>
              <a:rPr lang="zh-CN" altLang="en-US" dirty="0"/>
              <a:t>与异步编程</a:t>
            </a:r>
            <a:endParaRPr lang="en-US" altLang="zh-CN" dirty="0"/>
          </a:p>
          <a:p>
            <a:r>
              <a:rPr lang="en-US" altLang="zh-CN" dirty="0"/>
              <a:t>Buffer</a:t>
            </a:r>
            <a:r>
              <a:rPr lang="zh-CN" altLang="en-US" dirty="0"/>
              <a:t>操作</a:t>
            </a:r>
            <a:endParaRPr lang="en-US" altLang="zh-CN" dirty="0"/>
          </a:p>
          <a:p>
            <a:r>
              <a:rPr lang="zh-CN" altLang="en-US" dirty="0"/>
              <a:t>文件</a:t>
            </a:r>
            <a:r>
              <a:rPr lang="en-US" altLang="zh-CN" dirty="0"/>
              <a:t>I/O</a:t>
            </a:r>
          </a:p>
        </p:txBody>
      </p:sp>
    </p:spTree>
    <p:extLst>
      <p:ext uri="{BB962C8B-B14F-4D97-AF65-F5344CB8AC3E}">
        <p14:creationId xmlns:p14="http://schemas.microsoft.com/office/powerpoint/2010/main" val="20755474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MAKE IT BETTER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2919177-F413-42C5-BEEE-C77E4D49F469}" type="slidenum">
              <a:rPr lang="zh-CN" altLang="en-US" smtClean="0"/>
              <a:pPr>
                <a:defRPr/>
              </a:pPr>
              <a:t>30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process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000" dirty="0"/>
              <a:t>process</a:t>
            </a:r>
            <a:r>
              <a:rPr lang="zh-CN" altLang="en-US" sz="2000" dirty="0"/>
              <a:t>对象是</a:t>
            </a:r>
            <a:r>
              <a:rPr lang="en-US" altLang="zh-CN" sz="2000" dirty="0"/>
              <a:t>Node</a:t>
            </a:r>
            <a:r>
              <a:rPr lang="zh-CN" altLang="en-US" sz="2000" dirty="0"/>
              <a:t>的一个全局对象，提供当前</a:t>
            </a:r>
            <a:r>
              <a:rPr lang="en-US" altLang="zh-CN" sz="2000" dirty="0"/>
              <a:t>Node</a:t>
            </a:r>
            <a:r>
              <a:rPr lang="zh-CN" altLang="en-US" sz="2000" dirty="0"/>
              <a:t>进程的信息。可以在脚本的任意位置使用。</a:t>
            </a:r>
            <a:endParaRPr lang="en-US" altLang="zh-CN" sz="2000" dirty="0"/>
          </a:p>
          <a:p>
            <a:r>
              <a:rPr lang="en-US" altLang="zh-CN" sz="1800" dirty="0" err="1"/>
              <a:t>stdout</a:t>
            </a:r>
            <a:r>
              <a:rPr lang="zh-CN" altLang="en-US" sz="1800" dirty="0"/>
              <a:t>和</a:t>
            </a:r>
            <a:r>
              <a:rPr lang="en-US" altLang="zh-CN" sz="1800" dirty="0" err="1"/>
              <a:t>stdin</a:t>
            </a:r>
            <a:endParaRPr lang="en-US" altLang="zh-CN" sz="1800" dirty="0"/>
          </a:p>
          <a:p>
            <a:r>
              <a:rPr lang="en-US" altLang="zh-CN" sz="1800" dirty="0" err="1"/>
              <a:t>process.version</a:t>
            </a:r>
            <a:endParaRPr lang="en-US" altLang="zh-CN" sz="1800" dirty="0"/>
          </a:p>
          <a:p>
            <a:r>
              <a:rPr lang="en-US" altLang="zh-CN" sz="1800" dirty="0" err="1"/>
              <a:t>process.uptime</a:t>
            </a:r>
            <a:r>
              <a:rPr lang="en-US" altLang="zh-CN" sz="1800" dirty="0"/>
              <a:t>()</a:t>
            </a:r>
          </a:p>
          <a:p>
            <a:r>
              <a:rPr lang="en-US" altLang="zh-CN" sz="1800" dirty="0" err="1"/>
              <a:t>process.platform</a:t>
            </a:r>
            <a:endParaRPr lang="en-US" altLang="zh-CN" sz="1800" dirty="0"/>
          </a:p>
          <a:p>
            <a:r>
              <a:rPr lang="en-US" altLang="zh-CN" sz="1800" dirty="0" err="1"/>
              <a:t>process.nextTick</a:t>
            </a:r>
            <a:r>
              <a:rPr lang="en-US" altLang="zh-CN" sz="1800" dirty="0"/>
              <a:t>(callback,[,</a:t>
            </a:r>
            <a:r>
              <a:rPr lang="en-US" altLang="zh-CN" sz="1800" dirty="0" err="1"/>
              <a:t>arg</a:t>
            </a:r>
            <a:r>
              <a:rPr lang="en-US" altLang="zh-CN" sz="1800" dirty="0"/>
              <a:t>][],…)</a:t>
            </a:r>
          </a:p>
          <a:p>
            <a:r>
              <a:rPr lang="en-US" altLang="zh-CN" sz="1800" dirty="0" err="1"/>
              <a:t>process.kill</a:t>
            </a:r>
            <a:r>
              <a:rPr lang="en-US" altLang="zh-CN" sz="1800" dirty="0"/>
              <a:t>(</a:t>
            </a:r>
            <a:r>
              <a:rPr lang="en-US" altLang="zh-CN" sz="1800" dirty="0" err="1"/>
              <a:t>pid</a:t>
            </a:r>
            <a:r>
              <a:rPr lang="en-US" altLang="zh-CN" sz="1800" dirty="0"/>
              <a:t>,[,signal])</a:t>
            </a:r>
          </a:p>
          <a:p>
            <a:r>
              <a:rPr lang="en-US" altLang="zh-CN" sz="1800" dirty="0" err="1"/>
              <a:t>process.env</a:t>
            </a:r>
            <a:endParaRPr lang="en-US" altLang="zh-CN" sz="1800" dirty="0"/>
          </a:p>
        </p:txBody>
      </p:sp>
    </p:spTree>
    <p:extLst>
      <p:ext uri="{BB962C8B-B14F-4D97-AF65-F5344CB8AC3E}">
        <p14:creationId xmlns:p14="http://schemas.microsoft.com/office/powerpoint/2010/main" val="6086377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zh-CN"/>
              <a:t>MAKE IT BETTER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2919177-F413-42C5-BEEE-C77E4D49F469}" type="slidenum">
              <a:rPr lang="zh-CN" altLang="en-US" smtClean="0"/>
              <a:pPr>
                <a:defRPr/>
              </a:pPr>
              <a:t>31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模块系统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/>
              <a:t>Node.js</a:t>
            </a:r>
            <a:r>
              <a:rPr lang="zh-CN" altLang="en-US"/>
              <a:t>中的模块化系统</a:t>
            </a:r>
          </a:p>
        </p:txBody>
      </p:sp>
    </p:spTree>
    <p:extLst>
      <p:ext uri="{BB962C8B-B14F-4D97-AF65-F5344CB8AC3E}">
        <p14:creationId xmlns:p14="http://schemas.microsoft.com/office/powerpoint/2010/main" val="10630526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MAKE IT BETTER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2919177-F413-42C5-BEEE-C77E4D49F469}" type="slidenum">
              <a:rPr lang="zh-CN" altLang="en-US" smtClean="0"/>
              <a:pPr>
                <a:defRPr/>
              </a:pPr>
              <a:t>32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模块化开发演变方案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 </a:t>
            </a:r>
            <a:r>
              <a:rPr lang="zh-CN" altLang="en-US" dirty="0"/>
              <a:t>所谓的模块化开发其实也就是如何有效的组织你的</a:t>
            </a:r>
            <a:r>
              <a:rPr lang="en-US" altLang="zh-CN" dirty="0"/>
              <a:t>JavaScript</a:t>
            </a:r>
            <a:r>
              <a:rPr lang="zh-CN" altLang="en-US" dirty="0"/>
              <a:t>代码</a:t>
            </a:r>
            <a:endParaRPr lang="en-US" altLang="zh-CN" dirty="0"/>
          </a:p>
          <a:p>
            <a:pPr lvl="1"/>
            <a:r>
              <a:rPr lang="zh-CN" altLang="en-US" dirty="0"/>
              <a:t>全局函数直接写到</a:t>
            </a:r>
            <a:r>
              <a:rPr lang="en-US" altLang="zh-CN" dirty="0"/>
              <a:t>html</a:t>
            </a:r>
            <a:r>
              <a:rPr lang="zh-CN" altLang="en-US" dirty="0"/>
              <a:t>中</a:t>
            </a:r>
            <a:endParaRPr lang="en-US" altLang="zh-CN" dirty="0"/>
          </a:p>
          <a:p>
            <a:pPr lvl="1"/>
            <a:r>
              <a:rPr lang="zh-CN" altLang="en-US" dirty="0"/>
              <a:t>将</a:t>
            </a:r>
            <a:r>
              <a:rPr lang="en-US" altLang="zh-CN" dirty="0" err="1"/>
              <a:t>js</a:t>
            </a:r>
            <a:r>
              <a:rPr lang="zh-CN" altLang="en-US" dirty="0"/>
              <a:t>代码提取出来放到单独的</a:t>
            </a:r>
            <a:r>
              <a:rPr lang="en-US" altLang="zh-CN" dirty="0" err="1"/>
              <a:t>js</a:t>
            </a:r>
            <a:r>
              <a:rPr lang="zh-CN" altLang="en-US" dirty="0"/>
              <a:t>文件中</a:t>
            </a:r>
            <a:endParaRPr lang="en-US" altLang="zh-CN" dirty="0"/>
          </a:p>
          <a:p>
            <a:pPr lvl="1"/>
            <a:r>
              <a:rPr lang="zh-CN" altLang="en-US" dirty="0"/>
              <a:t>封装对象的方式解决全局函数面临的问题</a:t>
            </a:r>
            <a:endParaRPr lang="en-US" altLang="zh-CN" dirty="0"/>
          </a:p>
          <a:p>
            <a:pPr lvl="1"/>
            <a:r>
              <a:rPr lang="zh-CN" altLang="en-US" dirty="0"/>
              <a:t>给对象加入独立的作用域空间</a:t>
            </a:r>
          </a:p>
        </p:txBody>
      </p:sp>
    </p:spTree>
    <p:extLst>
      <p:ext uri="{BB962C8B-B14F-4D97-AF65-F5344CB8AC3E}">
        <p14:creationId xmlns:p14="http://schemas.microsoft.com/office/powerpoint/2010/main" val="28164755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MAKE IT BETTER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2919177-F413-42C5-BEEE-C77E4D49F469}" type="slidenum">
              <a:rPr lang="zh-CN" altLang="en-US" smtClean="0"/>
              <a:pPr>
                <a:defRPr/>
              </a:pPr>
              <a:t>33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CommonJS</a:t>
            </a:r>
            <a:r>
              <a:rPr lang="zh-CN" altLang="en-US" dirty="0"/>
              <a:t>规范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000" dirty="0"/>
              <a:t>--</a:t>
            </a:r>
            <a:r>
              <a:rPr lang="zh-CN" altLang="en-US" sz="2000" dirty="0"/>
              <a:t>希望</a:t>
            </a:r>
            <a:r>
              <a:rPr lang="en-US" altLang="zh-CN" sz="2000" dirty="0"/>
              <a:t>JavaScript</a:t>
            </a:r>
            <a:r>
              <a:rPr lang="zh-CN" altLang="en-US" sz="2000" dirty="0"/>
              <a:t>可以在任何地方运行，以达到像</a:t>
            </a:r>
            <a:r>
              <a:rPr lang="en-US" altLang="zh-CN" sz="2000" dirty="0"/>
              <a:t>Java</a:t>
            </a:r>
            <a:r>
              <a:rPr lang="zh-CN" altLang="en-US" sz="2000" dirty="0"/>
              <a:t>、</a:t>
            </a:r>
            <a:r>
              <a:rPr lang="en-US" altLang="zh-CN" sz="2000" dirty="0"/>
              <a:t>PHP</a:t>
            </a:r>
            <a:r>
              <a:rPr lang="zh-CN" altLang="en-US" sz="2000" dirty="0"/>
              <a:t>、</a:t>
            </a:r>
            <a:r>
              <a:rPr lang="en-US" altLang="zh-CN" sz="2000" dirty="0"/>
              <a:t>Ruby</a:t>
            </a:r>
            <a:r>
              <a:rPr lang="zh-CN" altLang="en-US" sz="2000" dirty="0"/>
              <a:t>、</a:t>
            </a:r>
            <a:r>
              <a:rPr lang="en-US" altLang="zh-CN" sz="2000" dirty="0"/>
              <a:t>Python</a:t>
            </a:r>
            <a:r>
              <a:rPr lang="zh-CN" altLang="en-US" sz="2000" dirty="0"/>
              <a:t>具备开发大型应用的能力</a:t>
            </a:r>
            <a:endParaRPr lang="en-US" altLang="zh-CN" sz="2000" dirty="0"/>
          </a:p>
          <a:p>
            <a:r>
              <a:rPr lang="zh-CN" altLang="en-US" dirty="0"/>
              <a:t>出发点：</a:t>
            </a:r>
            <a:endParaRPr lang="en-US" altLang="zh-CN" dirty="0"/>
          </a:p>
          <a:p>
            <a:pPr lvl="1"/>
            <a:r>
              <a:rPr lang="zh-CN" altLang="en-US" dirty="0"/>
              <a:t>没有模块系统</a:t>
            </a:r>
            <a:endParaRPr lang="en-US" altLang="zh-CN" dirty="0"/>
          </a:p>
          <a:p>
            <a:pPr lvl="1"/>
            <a:r>
              <a:rPr lang="zh-CN" altLang="en-US" dirty="0"/>
              <a:t>标准库较少</a:t>
            </a:r>
            <a:endParaRPr lang="en-US" altLang="zh-CN" dirty="0"/>
          </a:p>
          <a:p>
            <a:pPr lvl="1"/>
            <a:r>
              <a:rPr lang="zh-CN" altLang="en-US" dirty="0"/>
              <a:t>缺乏包管理系统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6" name="圆角矩形 5"/>
          <p:cNvSpPr/>
          <p:nvPr/>
        </p:nvSpPr>
        <p:spPr>
          <a:xfrm>
            <a:off x="4917041" y="3141856"/>
            <a:ext cx="2209800" cy="19950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/>
          </a:p>
          <a:p>
            <a:pPr algn="ctr"/>
            <a:endParaRPr lang="en-US" altLang="zh-CN"/>
          </a:p>
          <a:p>
            <a:pPr algn="ctr"/>
            <a:endParaRPr lang="en-US" altLang="zh-CN"/>
          </a:p>
          <a:p>
            <a:pPr algn="ctr"/>
            <a:r>
              <a:rPr lang="en-US" altLang="zh-CN"/>
              <a:t>Module</a:t>
            </a:r>
          </a:p>
          <a:p>
            <a:pPr algn="ctr"/>
            <a:r>
              <a:rPr lang="en-US" altLang="zh-CN"/>
              <a:t>require</a:t>
            </a:r>
          </a:p>
          <a:p>
            <a:pPr algn="ctr"/>
            <a:r>
              <a:rPr lang="en-US" altLang="zh-CN"/>
              <a:t>exports</a:t>
            </a:r>
          </a:p>
          <a:p>
            <a:pPr algn="ctr"/>
            <a:endParaRPr lang="en-US" altLang="zh-CN"/>
          </a:p>
          <a:p>
            <a:pPr algn="ctr"/>
            <a:endParaRPr lang="en-US" altLang="zh-CN"/>
          </a:p>
          <a:p>
            <a:pPr algn="ctr"/>
            <a:endParaRPr lang="en-US" altLang="zh-CN"/>
          </a:p>
          <a:p>
            <a:pPr algn="ctr"/>
            <a:endParaRPr lang="en-US" altLang="zh-CN"/>
          </a:p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39944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MAKE IT BETTER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2919177-F413-42C5-BEEE-C77E4D49F469}" type="slidenum">
              <a:rPr lang="zh-CN" altLang="en-US" smtClean="0"/>
              <a:pPr>
                <a:defRPr/>
              </a:pPr>
              <a:t>34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CommonJS</a:t>
            </a:r>
            <a:r>
              <a:rPr lang="zh-CN" altLang="en-US"/>
              <a:t>模块规范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1. </a:t>
            </a:r>
            <a:r>
              <a:rPr lang="zh-CN" altLang="en-US" dirty="0"/>
              <a:t>模块引用</a:t>
            </a:r>
            <a:r>
              <a:rPr lang="en-US" altLang="zh-CN" dirty="0"/>
              <a:t>require</a:t>
            </a:r>
          </a:p>
          <a:p>
            <a:r>
              <a:rPr lang="en-US" altLang="zh-CN" dirty="0"/>
              <a:t>2. </a:t>
            </a:r>
            <a:r>
              <a:rPr lang="zh-CN" altLang="en-US" dirty="0"/>
              <a:t>模块定义</a:t>
            </a:r>
            <a:endParaRPr lang="en-US" altLang="zh-CN" dirty="0"/>
          </a:p>
          <a:p>
            <a:pPr lvl="1"/>
            <a:r>
              <a:rPr lang="zh-CN" altLang="en-US" dirty="0" smtClean="0"/>
              <a:t>一个文件就是一个模块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将方法挂载到</a:t>
            </a:r>
            <a:r>
              <a:rPr lang="en-US" altLang="zh-CN" dirty="0" smtClean="0"/>
              <a:t>exports</a:t>
            </a:r>
            <a:r>
              <a:rPr lang="zh-CN" altLang="en-US" dirty="0" smtClean="0"/>
              <a:t>对象上作为属性即可定义导出的方式</a:t>
            </a:r>
            <a:endParaRPr lang="en-US" altLang="zh-CN" dirty="0" smtClean="0"/>
          </a:p>
          <a:p>
            <a:r>
              <a:rPr lang="en-US" altLang="zh-CN" dirty="0" smtClean="0"/>
              <a:t>3</a:t>
            </a:r>
            <a:r>
              <a:rPr lang="en-US" altLang="zh-CN" dirty="0"/>
              <a:t>. </a:t>
            </a:r>
            <a:r>
              <a:rPr lang="zh-CN" altLang="en-US" dirty="0"/>
              <a:t>模块标识</a:t>
            </a:r>
            <a:r>
              <a:rPr lang="en-US" altLang="zh-CN" dirty="0"/>
              <a:t>module</a:t>
            </a:r>
          </a:p>
          <a:p>
            <a:pPr lvl="1"/>
            <a:r>
              <a:rPr lang="zh-CN" altLang="en-US" dirty="0"/>
              <a:t>必须是符合小驼峰命名的字符串</a:t>
            </a:r>
            <a:endParaRPr lang="en-US" altLang="zh-CN" dirty="0"/>
          </a:p>
          <a:p>
            <a:pPr lvl="1"/>
            <a:r>
              <a:rPr lang="zh-CN" altLang="en-US" dirty="0"/>
              <a:t>以</a:t>
            </a:r>
            <a:r>
              <a:rPr lang="en-US" altLang="zh-CN" dirty="0"/>
              <a:t>.</a:t>
            </a:r>
            <a:r>
              <a:rPr lang="zh-CN" altLang="en-US" dirty="0"/>
              <a:t>、</a:t>
            </a:r>
            <a:r>
              <a:rPr lang="en-US" altLang="zh-CN" dirty="0"/>
              <a:t>..</a:t>
            </a:r>
            <a:r>
              <a:rPr lang="zh-CN" altLang="en-US" dirty="0"/>
              <a:t>开头的相对路径</a:t>
            </a:r>
            <a:endParaRPr lang="en-US" altLang="zh-CN" dirty="0"/>
          </a:p>
          <a:p>
            <a:pPr lvl="1"/>
            <a:r>
              <a:rPr lang="zh-CN" altLang="en-US" dirty="0"/>
              <a:t>绝对路径</a:t>
            </a:r>
            <a:endParaRPr lang="en-US" altLang="zh-CN" dirty="0"/>
          </a:p>
          <a:p>
            <a:pPr lvl="1"/>
            <a:r>
              <a:rPr lang="zh-CN" altLang="en-US" dirty="0"/>
              <a:t>可以没有文件名后缀</a:t>
            </a:r>
            <a:r>
              <a:rPr lang="en-US" altLang="zh-CN" dirty="0"/>
              <a:t>.</a:t>
            </a:r>
            <a:r>
              <a:rPr lang="en-US" altLang="zh-CN" dirty="0" err="1"/>
              <a:t>js</a:t>
            </a:r>
            <a:endParaRPr lang="en-US" altLang="zh-CN" dirty="0"/>
          </a:p>
          <a:p>
            <a:pPr lvl="1"/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0530837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MAKE IT BETTER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2919177-F413-42C5-BEEE-C77E4D49F469}" type="slidenum">
              <a:rPr lang="zh-CN" altLang="en-US" smtClean="0"/>
              <a:pPr>
                <a:defRPr/>
              </a:pPr>
              <a:t>35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CommonJS</a:t>
            </a:r>
            <a:r>
              <a:rPr lang="zh-CN" altLang="en-US" dirty="0"/>
              <a:t>模块特点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所有代码都运行在</a:t>
            </a:r>
            <a:r>
              <a:rPr lang="zh-CN" altLang="en-US" dirty="0">
                <a:solidFill>
                  <a:srgbClr val="FC0C59"/>
                </a:solidFill>
              </a:rPr>
              <a:t>模块作用域</a:t>
            </a:r>
            <a:r>
              <a:rPr lang="zh-CN" altLang="en-US" dirty="0"/>
              <a:t>，不会污染全局作用域</a:t>
            </a:r>
            <a:endParaRPr lang="en-US" altLang="zh-CN" dirty="0"/>
          </a:p>
          <a:p>
            <a:r>
              <a:rPr lang="zh-CN" altLang="en-US" dirty="0"/>
              <a:t>模块可以多次加载</a:t>
            </a:r>
            <a:r>
              <a:rPr lang="en-US" altLang="zh-CN" dirty="0"/>
              <a:t>,</a:t>
            </a:r>
            <a:r>
              <a:rPr lang="zh-CN" altLang="en-US" dirty="0"/>
              <a:t>但是</a:t>
            </a:r>
            <a:r>
              <a:rPr lang="zh-CN" altLang="en-US" dirty="0">
                <a:solidFill>
                  <a:srgbClr val="FC0C59"/>
                </a:solidFill>
              </a:rPr>
              <a:t>只会在第一次加载时运行一次</a:t>
            </a:r>
            <a:r>
              <a:rPr lang="en-US" altLang="zh-CN" dirty="0"/>
              <a:t>,</a:t>
            </a:r>
            <a:r>
              <a:rPr lang="zh-CN" altLang="en-US" dirty="0"/>
              <a:t>然后运行结果就缓存了，以后再加载</a:t>
            </a:r>
            <a:r>
              <a:rPr lang="en-US" altLang="zh-CN" dirty="0"/>
              <a:t>,</a:t>
            </a:r>
            <a:r>
              <a:rPr lang="zh-CN" altLang="en-US" dirty="0"/>
              <a:t>就直接读取缓存结果。</a:t>
            </a:r>
            <a:endParaRPr lang="en-US" altLang="zh-CN" dirty="0"/>
          </a:p>
          <a:p>
            <a:r>
              <a:rPr lang="zh-CN" altLang="en-US" dirty="0"/>
              <a:t>模块加载的顺序，按照其在代码中出现的顺序</a:t>
            </a:r>
          </a:p>
        </p:txBody>
      </p:sp>
    </p:spTree>
    <p:extLst>
      <p:ext uri="{BB962C8B-B14F-4D97-AF65-F5344CB8AC3E}">
        <p14:creationId xmlns:p14="http://schemas.microsoft.com/office/powerpoint/2010/main" val="31378369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MAKE IT BETTER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2919177-F413-42C5-BEEE-C77E4D49F469}" type="slidenum">
              <a:rPr lang="zh-CN" altLang="en-US" smtClean="0"/>
              <a:pPr>
                <a:defRPr/>
              </a:pPr>
              <a:t>36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Node.js</a:t>
            </a:r>
            <a:r>
              <a:rPr lang="zh-CN" altLang="en-US"/>
              <a:t>模块介绍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Node</a:t>
            </a:r>
            <a:r>
              <a:rPr lang="zh-CN" altLang="en-US"/>
              <a:t>程序由许多模块组成，每个模块就是一个文件。</a:t>
            </a:r>
            <a:r>
              <a:rPr lang="en-US" altLang="zh-CN"/>
              <a:t>Node</a:t>
            </a:r>
            <a:r>
              <a:rPr lang="zh-CN" altLang="en-US"/>
              <a:t>模块采用了</a:t>
            </a:r>
            <a:r>
              <a:rPr lang="en-US" altLang="zh-CN"/>
              <a:t>CommonJS</a:t>
            </a:r>
            <a:r>
              <a:rPr lang="zh-CN" altLang="en-US"/>
              <a:t>规范。</a:t>
            </a:r>
            <a:endParaRPr lang="en-US" altLang="zh-CN"/>
          </a:p>
          <a:p>
            <a:r>
              <a:rPr lang="en-US" altLang="zh-CN"/>
              <a:t>Node.js</a:t>
            </a:r>
            <a:r>
              <a:rPr lang="zh-CN" altLang="en-US"/>
              <a:t>本身就是一个</a:t>
            </a:r>
            <a:r>
              <a:rPr lang="zh-CN" altLang="en-US" b="1">
                <a:solidFill>
                  <a:srgbClr val="FC0C59"/>
                </a:solidFill>
              </a:rPr>
              <a:t>高度模块化的一个平台</a:t>
            </a:r>
            <a:endParaRPr lang="en-US" altLang="zh-CN" b="1">
              <a:solidFill>
                <a:srgbClr val="FC0C59"/>
              </a:solidFill>
            </a:endParaRPr>
          </a:p>
          <a:p>
            <a:r>
              <a:rPr lang="zh-CN" altLang="en-US">
                <a:solidFill>
                  <a:srgbClr val="FC0C59"/>
                </a:solidFill>
              </a:rPr>
              <a:t>根据</a:t>
            </a:r>
            <a:r>
              <a:rPr lang="en-US" altLang="zh-CN">
                <a:solidFill>
                  <a:srgbClr val="FC0C59"/>
                </a:solidFill>
              </a:rPr>
              <a:t>CommonJS</a:t>
            </a:r>
            <a:r>
              <a:rPr lang="zh-CN" altLang="en-US">
                <a:solidFill>
                  <a:srgbClr val="FC0C59"/>
                </a:solidFill>
              </a:rPr>
              <a:t>规范，每一个模块都是一个单独的作用域</a:t>
            </a:r>
            <a:endParaRPr lang="en-US" altLang="zh-CN"/>
          </a:p>
          <a:p>
            <a:r>
              <a:rPr lang="en-US" altLang="zh-CN"/>
              <a:t>CommonJS</a:t>
            </a:r>
            <a:r>
              <a:rPr lang="zh-CN" altLang="en-US"/>
              <a:t>规定，每个文件对外的接口是</a:t>
            </a:r>
            <a:r>
              <a:rPr lang="en-US" altLang="zh-CN"/>
              <a:t>module.exports</a:t>
            </a:r>
            <a:r>
              <a:rPr lang="zh-CN" altLang="en-US"/>
              <a:t>对象，该对象所有属性和方法，都可以被其它文件导入。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225191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MAKE IT BETTER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2919177-F413-42C5-BEEE-C77E4D49F469}" type="slidenum">
              <a:rPr lang="zh-CN" altLang="en-US" smtClean="0"/>
              <a:pPr>
                <a:defRPr/>
              </a:pPr>
              <a:t>37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module</a:t>
            </a:r>
            <a:r>
              <a:rPr lang="zh-CN" altLang="en-US"/>
              <a:t>对象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000" dirty="0"/>
              <a:t>Node</a:t>
            </a:r>
            <a:r>
              <a:rPr lang="zh-CN" altLang="en-US" sz="2000" dirty="0"/>
              <a:t>内部提供一个</a:t>
            </a:r>
            <a:r>
              <a:rPr lang="en-US" altLang="zh-CN" sz="2000" dirty="0"/>
              <a:t>Module</a:t>
            </a:r>
            <a:r>
              <a:rPr lang="zh-CN" altLang="en-US" sz="2000" dirty="0"/>
              <a:t>构造函数，所有模块都是</a:t>
            </a:r>
            <a:r>
              <a:rPr lang="en-US" altLang="zh-CN" sz="2000" dirty="0"/>
              <a:t>Module</a:t>
            </a:r>
            <a:r>
              <a:rPr lang="zh-CN" altLang="en-US" sz="2000" dirty="0"/>
              <a:t>的实例</a:t>
            </a:r>
            <a:endParaRPr lang="en-US" altLang="zh-CN" sz="2000" dirty="0"/>
          </a:p>
          <a:p>
            <a:r>
              <a:rPr lang="zh-CN" altLang="en-US" sz="2000" dirty="0"/>
              <a:t>每个模块内部，都有一个</a:t>
            </a:r>
            <a:r>
              <a:rPr lang="en-US" altLang="zh-CN" sz="2000" dirty="0"/>
              <a:t>module</a:t>
            </a:r>
            <a:r>
              <a:rPr lang="zh-CN" altLang="en-US" sz="2000" dirty="0"/>
              <a:t>对象</a:t>
            </a:r>
            <a:r>
              <a:rPr lang="en-US" altLang="zh-CN" sz="2000" dirty="0"/>
              <a:t>,</a:t>
            </a:r>
            <a:r>
              <a:rPr lang="zh-CN" altLang="en-US" sz="2000" dirty="0"/>
              <a:t>代表当前模块。</a:t>
            </a:r>
            <a:endParaRPr lang="en-US" altLang="zh-CN" sz="2000" dirty="0"/>
          </a:p>
          <a:p>
            <a:pPr lvl="1"/>
            <a:r>
              <a:rPr lang="en-US" altLang="zh-CN" sz="1800" dirty="0"/>
              <a:t>module.id	</a:t>
            </a:r>
            <a:r>
              <a:rPr lang="zh-CN" altLang="en-US" sz="1800" dirty="0"/>
              <a:t>带有绝对路径的模块文件名</a:t>
            </a:r>
            <a:endParaRPr lang="en-US" altLang="zh-CN" sz="1800" dirty="0"/>
          </a:p>
          <a:p>
            <a:pPr lvl="1"/>
            <a:r>
              <a:rPr lang="en-US" altLang="zh-CN" sz="1800" dirty="0" err="1"/>
              <a:t>module.filename</a:t>
            </a:r>
            <a:r>
              <a:rPr lang="en-US" altLang="zh-CN" sz="1800" dirty="0"/>
              <a:t>      </a:t>
            </a:r>
            <a:r>
              <a:rPr lang="zh-CN" altLang="en-US" sz="1800" dirty="0"/>
              <a:t>模块的文件名，带有绝对路径</a:t>
            </a:r>
            <a:endParaRPr lang="en-US" altLang="zh-CN" sz="1800" dirty="0"/>
          </a:p>
          <a:p>
            <a:pPr lvl="1"/>
            <a:r>
              <a:rPr lang="en-US" altLang="zh-CN" sz="1800" dirty="0" err="1"/>
              <a:t>module.loaded</a:t>
            </a:r>
            <a:r>
              <a:rPr lang="en-US" altLang="zh-CN" sz="1800" dirty="0"/>
              <a:t>	      </a:t>
            </a:r>
            <a:r>
              <a:rPr lang="zh-CN" altLang="en-US" sz="1800" dirty="0"/>
              <a:t>表示模块是否已经完成加载</a:t>
            </a:r>
            <a:endParaRPr lang="en-US" altLang="zh-CN" sz="1800" dirty="0"/>
          </a:p>
          <a:p>
            <a:pPr lvl="1"/>
            <a:r>
              <a:rPr lang="en-US" altLang="zh-CN" sz="1800" dirty="0" err="1"/>
              <a:t>module.parent</a:t>
            </a:r>
            <a:r>
              <a:rPr lang="en-US" altLang="zh-CN" sz="1800" dirty="0"/>
              <a:t>		</a:t>
            </a:r>
            <a:r>
              <a:rPr lang="zh-CN" altLang="en-US" sz="1800" dirty="0"/>
              <a:t>返回一个对象，表示调用该模块的模块。</a:t>
            </a:r>
            <a:endParaRPr lang="en-US" altLang="zh-CN" sz="1800" dirty="0"/>
          </a:p>
          <a:p>
            <a:pPr lvl="1"/>
            <a:r>
              <a:rPr lang="en-US" altLang="zh-CN" sz="1800" dirty="0" err="1"/>
              <a:t>module.children</a:t>
            </a:r>
            <a:r>
              <a:rPr lang="en-US" altLang="zh-CN" sz="1800" dirty="0"/>
              <a:t>      </a:t>
            </a:r>
            <a:r>
              <a:rPr lang="zh-CN" altLang="en-US" sz="1800" dirty="0"/>
              <a:t>返回一个数组，表示该模块要用到的其他模块。</a:t>
            </a:r>
            <a:endParaRPr lang="en-US" altLang="zh-CN" sz="1800" dirty="0"/>
          </a:p>
          <a:p>
            <a:pPr lvl="1"/>
            <a:r>
              <a:rPr lang="en-US" altLang="zh-CN" sz="1800" dirty="0" err="1"/>
              <a:t>module.exports</a:t>
            </a:r>
            <a:r>
              <a:rPr lang="en-US" altLang="zh-CN" sz="1800" dirty="0"/>
              <a:t>	      </a:t>
            </a:r>
            <a:r>
              <a:rPr lang="zh-CN" altLang="en-US" sz="1800" dirty="0"/>
              <a:t>模块对外输出的值</a:t>
            </a:r>
          </a:p>
        </p:txBody>
      </p:sp>
    </p:spTree>
    <p:extLst>
      <p:ext uri="{BB962C8B-B14F-4D97-AF65-F5344CB8AC3E}">
        <p14:creationId xmlns:p14="http://schemas.microsoft.com/office/powerpoint/2010/main" val="40645893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MAKE IT BETTER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2919177-F413-42C5-BEEE-C77E4D49F469}" type="slidenum">
              <a:rPr lang="zh-CN" altLang="en-US" smtClean="0"/>
              <a:pPr>
                <a:defRPr/>
              </a:pPr>
              <a:t>38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模块内的</a:t>
            </a:r>
            <a:r>
              <a:rPr lang="en-US" altLang="zh-CN"/>
              <a:t>module.exports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module.exports</a:t>
            </a:r>
            <a:r>
              <a:rPr lang="zh-CN" altLang="en-US"/>
              <a:t>属性表示当前模块对外输出的接口，其它文件加载该模块</a:t>
            </a:r>
            <a:r>
              <a:rPr lang="en-US" altLang="zh-CN"/>
              <a:t>,</a:t>
            </a:r>
            <a:r>
              <a:rPr lang="zh-CN" altLang="en-US"/>
              <a:t>实际上就是读取</a:t>
            </a:r>
            <a:r>
              <a:rPr lang="en-US" altLang="zh-CN"/>
              <a:t>module.exports</a:t>
            </a:r>
            <a:r>
              <a:rPr lang="zh-CN" altLang="en-US"/>
              <a:t>属性</a:t>
            </a:r>
            <a:endParaRPr lang="en-US" altLang="zh-CN"/>
          </a:p>
          <a:p>
            <a:r>
              <a:rPr lang="zh-CN" altLang="en-US"/>
              <a:t>点儿导出单个函数、对象或者值的时候非常有用，本质上就是少了一个</a:t>
            </a:r>
            <a:r>
              <a:rPr lang="en-US" altLang="zh-CN" sz="4800">
                <a:solidFill>
                  <a:srgbClr val="FF0000"/>
                </a:solidFill>
              </a:rPr>
              <a:t>.</a:t>
            </a:r>
            <a:endParaRPr lang="en-US" altLang="zh-CN">
              <a:solidFill>
                <a:srgbClr val="FF0000"/>
              </a:solidFill>
            </a:endParaRPr>
          </a:p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80975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MAKE IT BETTER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2919177-F413-42C5-BEEE-C77E4D49F469}" type="slidenum">
              <a:rPr lang="zh-CN" altLang="en-US" smtClean="0"/>
              <a:pPr>
                <a:defRPr/>
              </a:pPr>
              <a:t>39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模块内的</a:t>
            </a:r>
            <a:r>
              <a:rPr lang="en-US" altLang="zh-CN"/>
              <a:t>exports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为了方便，</a:t>
            </a:r>
            <a:r>
              <a:rPr lang="en-US" altLang="zh-CN"/>
              <a:t>Node</a:t>
            </a:r>
            <a:r>
              <a:rPr lang="zh-CN" altLang="en-US"/>
              <a:t>为每个模块提供一个</a:t>
            </a:r>
            <a:r>
              <a:rPr lang="en-US" altLang="zh-CN"/>
              <a:t>exports</a:t>
            </a:r>
            <a:r>
              <a:rPr lang="zh-CN" altLang="en-US"/>
              <a:t>变量，指向</a:t>
            </a:r>
            <a:r>
              <a:rPr lang="en-US" altLang="zh-CN"/>
              <a:t>module.exports</a:t>
            </a:r>
            <a:r>
              <a:rPr lang="zh-CN" altLang="en-US"/>
              <a:t>。</a:t>
            </a:r>
            <a:endParaRPr lang="en-US" altLang="zh-CN"/>
          </a:p>
          <a:p>
            <a:r>
              <a:rPr lang="zh-CN" altLang="en-US"/>
              <a:t>相当于在每个模块头部，有这样一行命令：</a:t>
            </a:r>
            <a:endParaRPr lang="en-US" altLang="zh-CN"/>
          </a:p>
          <a:p>
            <a:pPr marL="0" indent="0">
              <a:buNone/>
            </a:pPr>
            <a:r>
              <a:rPr lang="en-US" altLang="zh-CN" b="1">
                <a:solidFill>
                  <a:srgbClr val="FC0C59"/>
                </a:solidFill>
              </a:rPr>
              <a:t>    var exports = module.exports;</a:t>
            </a:r>
          </a:p>
          <a:p>
            <a:r>
              <a:rPr lang="zh-CN" altLang="en-US"/>
              <a:t>结果就是：</a:t>
            </a:r>
            <a:endParaRPr lang="en-US" altLang="zh-CN"/>
          </a:p>
          <a:p>
            <a:pPr lvl="1"/>
            <a:r>
              <a:rPr lang="zh-CN" altLang="en-US"/>
              <a:t>在对外输出模块接口时，可以向</a:t>
            </a:r>
            <a:r>
              <a:rPr lang="en-US" altLang="zh-CN"/>
              <a:t>exports</a:t>
            </a:r>
            <a:r>
              <a:rPr lang="zh-CN" altLang="en-US"/>
              <a:t>对象添加方法</a:t>
            </a:r>
            <a:endParaRPr lang="en-US" altLang="zh-CN"/>
          </a:p>
          <a:p>
            <a:pPr lvl="1"/>
            <a:r>
              <a:rPr lang="zh-CN" altLang="en-US"/>
              <a:t>注意：</a:t>
            </a:r>
            <a:r>
              <a:rPr lang="zh-CN" altLang="en-US">
                <a:solidFill>
                  <a:srgbClr val="FC0C59"/>
                </a:solidFill>
              </a:rPr>
              <a:t>不能直接给</a:t>
            </a:r>
            <a:r>
              <a:rPr lang="en-US" altLang="zh-CN">
                <a:solidFill>
                  <a:srgbClr val="FC0C59"/>
                </a:solidFill>
              </a:rPr>
              <a:t>exports</a:t>
            </a:r>
            <a:r>
              <a:rPr lang="zh-CN" altLang="en-US">
                <a:solidFill>
                  <a:srgbClr val="FC0C59"/>
                </a:solidFill>
              </a:rPr>
              <a:t>赋值</a:t>
            </a:r>
            <a:r>
              <a:rPr lang="zh-CN" altLang="en-US"/>
              <a:t>，因为这样等于切断了</a:t>
            </a:r>
            <a:r>
              <a:rPr lang="en-US" altLang="zh-CN"/>
              <a:t>exports</a:t>
            </a:r>
            <a:r>
              <a:rPr lang="zh-CN" altLang="en-US"/>
              <a:t>和</a:t>
            </a:r>
            <a:r>
              <a:rPr lang="en-US" altLang="zh-CN"/>
              <a:t>module.exports</a:t>
            </a:r>
            <a:r>
              <a:rPr lang="zh-CN" altLang="en-US"/>
              <a:t>的联系</a:t>
            </a:r>
          </a:p>
        </p:txBody>
      </p:sp>
    </p:spTree>
    <p:extLst>
      <p:ext uri="{BB962C8B-B14F-4D97-AF65-F5344CB8AC3E}">
        <p14:creationId xmlns:p14="http://schemas.microsoft.com/office/powerpoint/2010/main" val="7004616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zh-CN"/>
              <a:t>MAKE IT BETTER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2919177-F413-42C5-BEEE-C77E4D49F469}" type="slidenum">
              <a:rPr lang="zh-CN" altLang="en-US" smtClean="0"/>
              <a:pPr>
                <a:defRPr/>
              </a:pPr>
              <a:t>4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课程大纲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HTTP</a:t>
            </a:r>
          </a:p>
          <a:p>
            <a:r>
              <a:rPr lang="zh-CN" altLang="en-US" dirty="0"/>
              <a:t>使用</a:t>
            </a:r>
            <a:r>
              <a:rPr lang="en-US" altLang="zh-CN" dirty="0"/>
              <a:t>Node</a:t>
            </a:r>
            <a:r>
              <a:rPr lang="zh-CN" altLang="en-US" dirty="0"/>
              <a:t>构建</a:t>
            </a:r>
            <a:r>
              <a:rPr lang="en-US" altLang="zh-CN" dirty="0"/>
              <a:t>Web</a:t>
            </a:r>
            <a:r>
              <a:rPr lang="zh-CN" altLang="en-US" dirty="0"/>
              <a:t>应用</a:t>
            </a:r>
            <a:endParaRPr lang="en-US" altLang="zh-CN" dirty="0"/>
          </a:p>
          <a:p>
            <a:r>
              <a:rPr lang="en-US" altLang="zh-CN" dirty="0"/>
              <a:t>Web</a:t>
            </a:r>
            <a:r>
              <a:rPr lang="zh-CN" altLang="en-US" dirty="0"/>
              <a:t>开发框架（</a:t>
            </a:r>
            <a:r>
              <a:rPr lang="en-US" altLang="zh-CN" dirty="0"/>
              <a:t>Express</a:t>
            </a:r>
            <a:r>
              <a:rPr lang="zh-CN" altLang="en-US" dirty="0"/>
              <a:t>、</a:t>
            </a:r>
            <a:r>
              <a:rPr lang="en-US" altLang="zh-CN" dirty="0" err="1"/>
              <a:t>koa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zh-CN" altLang="en-US" dirty="0"/>
              <a:t>数据库操作（</a:t>
            </a:r>
            <a:r>
              <a:rPr lang="en-US" altLang="zh-CN" dirty="0"/>
              <a:t>MySQL</a:t>
            </a:r>
            <a:r>
              <a:rPr lang="zh-CN" altLang="en-US" dirty="0"/>
              <a:t>、</a:t>
            </a:r>
            <a:r>
              <a:rPr lang="en-US" altLang="zh-CN" dirty="0" err="1"/>
              <a:t>MongoDB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en-US" altLang="zh-CN" dirty="0"/>
              <a:t>Socket.IO</a:t>
            </a:r>
          </a:p>
          <a:p>
            <a:r>
              <a:rPr lang="zh-CN" altLang="en-US" dirty="0"/>
              <a:t>多人博客案例</a:t>
            </a:r>
            <a:endParaRPr lang="en-US" altLang="zh-CN" dirty="0"/>
          </a:p>
          <a:p>
            <a:r>
              <a:rPr lang="zh-CN" altLang="en-US" dirty="0"/>
              <a:t>高级进阶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1042555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MAKE IT BETTER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2919177-F413-42C5-BEEE-C77E4D49F469}" type="slidenum">
              <a:rPr lang="zh-CN" altLang="en-US" smtClean="0"/>
              <a:pPr>
                <a:defRPr/>
              </a:pPr>
              <a:t>40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require()</a:t>
            </a:r>
            <a:r>
              <a:rPr lang="zh-CN" altLang="en-US"/>
              <a:t>加载模块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在</a:t>
            </a:r>
            <a:r>
              <a:rPr lang="en-US" altLang="zh-CN"/>
              <a:t>Node.js</a:t>
            </a:r>
            <a:r>
              <a:rPr lang="zh-CN" altLang="en-US"/>
              <a:t>中，</a:t>
            </a:r>
            <a:r>
              <a:rPr lang="en-US" altLang="zh-CN"/>
              <a:t>require</a:t>
            </a:r>
            <a:r>
              <a:rPr lang="zh-CN" altLang="en-US"/>
              <a:t>命令用于加载模块文件</a:t>
            </a:r>
            <a:endParaRPr lang="en-US" altLang="zh-CN"/>
          </a:p>
          <a:p>
            <a:endParaRPr lang="en-US" altLang="zh-CN"/>
          </a:p>
          <a:p>
            <a:r>
              <a:rPr lang="zh-CN" altLang="en-US" sz="2800"/>
              <a:t>基本功能：</a:t>
            </a:r>
            <a:endParaRPr lang="en-US" altLang="zh-CN" sz="2800"/>
          </a:p>
          <a:p>
            <a:pPr lvl="1"/>
            <a:r>
              <a:rPr lang="zh-CN" altLang="en-US" sz="2800"/>
              <a:t>读取并执行一个</a:t>
            </a:r>
            <a:r>
              <a:rPr lang="en-US" altLang="zh-CN" sz="2800"/>
              <a:t>JavaScript</a:t>
            </a:r>
            <a:r>
              <a:rPr lang="zh-CN" altLang="en-US" sz="2800"/>
              <a:t>文件</a:t>
            </a:r>
            <a:endParaRPr lang="en-US" altLang="zh-CN" sz="2800"/>
          </a:p>
          <a:p>
            <a:pPr lvl="1"/>
            <a:r>
              <a:rPr lang="zh-CN" altLang="en-US" sz="2800"/>
              <a:t>然后返回该模块的</a:t>
            </a:r>
            <a:r>
              <a:rPr lang="en-US" altLang="zh-CN" sz="2800"/>
              <a:t>exports</a:t>
            </a:r>
            <a:r>
              <a:rPr lang="zh-CN" altLang="en-US" sz="2800"/>
              <a:t>对象</a:t>
            </a:r>
            <a:endParaRPr lang="en-US" altLang="zh-CN" sz="2800"/>
          </a:p>
          <a:p>
            <a:pPr lvl="1"/>
            <a:r>
              <a:rPr lang="zh-CN" altLang="en-US" sz="2800"/>
              <a:t>如果没有发现指定模块</a:t>
            </a:r>
            <a:r>
              <a:rPr lang="en-US" altLang="zh-CN" sz="2800"/>
              <a:t>,</a:t>
            </a:r>
            <a:r>
              <a:rPr lang="zh-CN" altLang="en-US" sz="2800"/>
              <a:t>会报错</a:t>
            </a:r>
          </a:p>
        </p:txBody>
      </p:sp>
    </p:spTree>
    <p:extLst>
      <p:ext uri="{BB962C8B-B14F-4D97-AF65-F5344CB8AC3E}">
        <p14:creationId xmlns:p14="http://schemas.microsoft.com/office/powerpoint/2010/main" val="19598138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2919177-F413-42C5-BEEE-C77E4D49F469}" type="slidenum">
              <a:rPr lang="zh-CN" altLang="en-US" smtClean="0"/>
              <a:pPr>
                <a:defRPr/>
              </a:pPr>
              <a:t>41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require</a:t>
            </a:r>
            <a:r>
              <a:rPr lang="zh-CN" altLang="en-US"/>
              <a:t>模块加载规则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参数字符串以 “</a:t>
            </a:r>
            <a:r>
              <a:rPr lang="en-US" altLang="zh-CN" dirty="0"/>
              <a:t>/</a:t>
            </a:r>
            <a:r>
              <a:rPr lang="zh-CN" altLang="en-US" dirty="0"/>
              <a:t>”开头</a:t>
            </a:r>
            <a:endParaRPr lang="en-US" altLang="zh-CN" dirty="0"/>
          </a:p>
          <a:p>
            <a:r>
              <a:rPr lang="zh-CN" altLang="en-US" dirty="0"/>
              <a:t>参数字符换以“．／”开头</a:t>
            </a:r>
            <a:endParaRPr lang="en-US" altLang="zh-CN" dirty="0"/>
          </a:p>
          <a:p>
            <a:r>
              <a:rPr lang="zh-CN" altLang="en-US" dirty="0"/>
              <a:t>参数字符串不以“．／“或”／”，表示加载核心模块，或者一个位于各级</a:t>
            </a:r>
            <a:r>
              <a:rPr lang="en-US" altLang="zh-CN" dirty="0" err="1"/>
              <a:t>node_modules</a:t>
            </a:r>
            <a:r>
              <a:rPr lang="zh-CN" altLang="en-US" dirty="0"/>
              <a:t>目录已安装的模块</a:t>
            </a:r>
            <a:endParaRPr lang="en-US" altLang="zh-CN" dirty="0"/>
          </a:p>
          <a:p>
            <a:r>
              <a:rPr lang="zh-CN" altLang="en-US" dirty="0"/>
              <a:t>参数字符串可以省略后缀名</a:t>
            </a:r>
            <a:endParaRPr lang="en-US" altLang="zh-CN" dirty="0"/>
          </a:p>
          <a:p>
            <a:pPr lvl="1"/>
            <a:r>
              <a:rPr lang="en-US" altLang="zh-CN" sz="1800" dirty="0"/>
              <a:t>.</a:t>
            </a:r>
            <a:r>
              <a:rPr lang="en-US" altLang="zh-CN" sz="1800" dirty="0" err="1"/>
              <a:t>js</a:t>
            </a:r>
            <a:r>
              <a:rPr lang="zh-CN" altLang="en-US" sz="1800" dirty="0" smtClean="0"/>
              <a:t>、</a:t>
            </a:r>
            <a:r>
              <a:rPr lang="en-US" altLang="zh-CN" sz="1800" dirty="0" smtClean="0"/>
              <a:t>.</a:t>
            </a:r>
            <a:r>
              <a:rPr lang="en-US" altLang="zh-CN" sz="1800" dirty="0" err="1" smtClean="0"/>
              <a:t>json</a:t>
            </a:r>
            <a:r>
              <a:rPr lang="zh-CN" altLang="en-US" sz="1800" dirty="0" smtClean="0"/>
              <a:t>、</a:t>
            </a:r>
            <a:r>
              <a:rPr lang="en-US" altLang="zh-CN" sz="1800" dirty="0" smtClean="0"/>
              <a:t>.node</a:t>
            </a:r>
          </a:p>
          <a:p>
            <a:pPr lvl="1"/>
            <a:r>
              <a:rPr lang="en-US" altLang="zh-CN" sz="1800" dirty="0" smtClean="0"/>
              <a:t>.</a:t>
            </a:r>
            <a:r>
              <a:rPr lang="en-US" altLang="zh-CN" sz="1800" dirty="0" err="1" smtClean="0"/>
              <a:t>js</a:t>
            </a:r>
            <a:r>
              <a:rPr lang="zh-CN" altLang="en-US" sz="1800" dirty="0" smtClean="0"/>
              <a:t>会当做</a:t>
            </a:r>
            <a:r>
              <a:rPr lang="en-US" altLang="zh-CN" sz="1800" dirty="0" smtClean="0"/>
              <a:t>JavaScript</a:t>
            </a:r>
            <a:r>
              <a:rPr lang="zh-CN" altLang="en-US" sz="1800" dirty="0" smtClean="0"/>
              <a:t>脚本文件解析</a:t>
            </a:r>
            <a:endParaRPr lang="en-US" altLang="zh-CN" sz="1800" dirty="0" smtClean="0"/>
          </a:p>
          <a:p>
            <a:pPr lvl="1"/>
            <a:r>
              <a:rPr lang="en-US" altLang="zh-CN" sz="1800" dirty="0" smtClean="0"/>
              <a:t>.</a:t>
            </a:r>
            <a:r>
              <a:rPr lang="en-US" altLang="zh-CN" sz="1800" dirty="0" err="1"/>
              <a:t>json</a:t>
            </a:r>
            <a:r>
              <a:rPr lang="zh-CN" altLang="en-US" sz="1800" dirty="0"/>
              <a:t>会以</a:t>
            </a:r>
            <a:r>
              <a:rPr lang="en-US" altLang="zh-CN" sz="1800" dirty="0"/>
              <a:t>JSON</a:t>
            </a:r>
            <a:r>
              <a:rPr lang="zh-CN" altLang="en-US" sz="1800" dirty="0"/>
              <a:t>格式</a:t>
            </a:r>
            <a:r>
              <a:rPr lang="zh-CN" altLang="en-US" sz="1800" dirty="0" smtClean="0"/>
              <a:t>解析</a:t>
            </a:r>
            <a:endParaRPr lang="en-US" altLang="zh-CN" sz="1800" dirty="0" smtClean="0"/>
          </a:p>
          <a:p>
            <a:pPr lvl="1"/>
            <a:r>
              <a:rPr lang="en-US" altLang="zh-CN" sz="1800" dirty="0" smtClean="0"/>
              <a:t>.node</a:t>
            </a:r>
            <a:r>
              <a:rPr lang="zh-CN" altLang="en-US" sz="1800" dirty="0" smtClean="0"/>
              <a:t>会以编译后的二进制文件解析</a:t>
            </a:r>
            <a:endParaRPr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2797011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zh-CN"/>
              <a:t>MAKE IT BETTER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2919177-F413-42C5-BEEE-C77E4D49F469}" type="slidenum">
              <a:rPr lang="zh-CN" altLang="en-US" smtClean="0"/>
              <a:pPr>
                <a:defRPr/>
              </a:pPr>
              <a:t>42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核心模块与文件模块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核心模块</a:t>
            </a:r>
            <a:endParaRPr lang="en-US" altLang="zh-CN" dirty="0"/>
          </a:p>
          <a:p>
            <a:pPr lvl="1"/>
            <a:r>
              <a:rPr lang="en-US" altLang="zh-CN" dirty="0"/>
              <a:t>require</a:t>
            </a:r>
            <a:r>
              <a:rPr lang="zh-CN" altLang="en-US" dirty="0"/>
              <a:t>（‘核心模块名’）</a:t>
            </a:r>
            <a:endParaRPr lang="en-US" altLang="zh-CN" dirty="0"/>
          </a:p>
          <a:p>
            <a:r>
              <a:rPr lang="zh-CN" altLang="en-US" dirty="0"/>
              <a:t>文件模块</a:t>
            </a:r>
            <a:endParaRPr lang="en-US" altLang="zh-CN" dirty="0"/>
          </a:p>
          <a:p>
            <a:pPr lvl="1"/>
            <a:r>
              <a:rPr lang="en-US" altLang="zh-CN" dirty="0"/>
              <a:t>require</a:t>
            </a:r>
            <a:r>
              <a:rPr lang="zh-CN" altLang="en-US" dirty="0"/>
              <a:t>（‘路径</a:t>
            </a:r>
            <a:r>
              <a:rPr lang="en-US" altLang="zh-CN" dirty="0"/>
              <a:t>+</a:t>
            </a:r>
            <a:r>
              <a:rPr lang="zh-CN" altLang="en-US" dirty="0"/>
              <a:t>模块名’）</a:t>
            </a:r>
            <a:endParaRPr lang="en-US" altLang="zh-CN" dirty="0"/>
          </a:p>
          <a:p>
            <a:pPr lvl="1"/>
            <a:r>
              <a:rPr lang="zh-CN" altLang="en-US" dirty="0"/>
              <a:t>相对路径与绝对路径</a:t>
            </a:r>
            <a:endParaRPr lang="en-US" altLang="zh-CN" dirty="0"/>
          </a:p>
          <a:p>
            <a:pPr lvl="1"/>
            <a:r>
              <a:rPr lang="zh-CN" altLang="en-US" dirty="0"/>
              <a:t>前缀“</a:t>
            </a:r>
            <a:r>
              <a:rPr lang="en-US" altLang="zh-CN" dirty="0"/>
              <a:t>/</a:t>
            </a:r>
            <a:r>
              <a:rPr lang="zh-CN" altLang="en-US" dirty="0"/>
              <a:t>”（类</a:t>
            </a:r>
            <a:r>
              <a:rPr lang="en-US" altLang="zh-CN" dirty="0"/>
              <a:t>Unix</a:t>
            </a:r>
            <a:r>
              <a:rPr lang="zh-CN" altLang="en-US" dirty="0"/>
              <a:t>操作系统与</a:t>
            </a:r>
            <a:r>
              <a:rPr lang="en-US" altLang="zh-CN" dirty="0"/>
              <a:t>Windows</a:t>
            </a:r>
            <a:r>
              <a:rPr lang="zh-CN" altLang="en-US" dirty="0"/>
              <a:t>的区别）</a:t>
            </a:r>
            <a:endParaRPr lang="en-US" altLang="zh-CN" dirty="0"/>
          </a:p>
          <a:p>
            <a:r>
              <a:rPr lang="zh-CN" altLang="en-US" dirty="0"/>
              <a:t>总结</a:t>
            </a:r>
            <a:endParaRPr lang="en-US" altLang="zh-CN" dirty="0"/>
          </a:p>
          <a:p>
            <a:pPr lvl="1"/>
            <a:r>
              <a:rPr lang="zh-CN" altLang="en-US" sz="1800" dirty="0"/>
              <a:t>加载模块时将运行模块文件中的每一行代码</a:t>
            </a:r>
            <a:endParaRPr lang="en-US" altLang="zh-CN" sz="1800" dirty="0"/>
          </a:p>
          <a:p>
            <a:pPr lvl="1"/>
            <a:r>
              <a:rPr lang="zh-CN" altLang="en-US" sz="1800" dirty="0"/>
              <a:t>相同模块多次引用不会引起模块内代码多次执行</a:t>
            </a:r>
            <a:endParaRPr lang="en-US" altLang="zh-CN" sz="1800" dirty="0"/>
          </a:p>
        </p:txBody>
      </p:sp>
    </p:spTree>
    <p:extLst>
      <p:ext uri="{BB962C8B-B14F-4D97-AF65-F5344CB8AC3E}">
        <p14:creationId xmlns:p14="http://schemas.microsoft.com/office/powerpoint/2010/main" val="20868747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MAKE IT BETTER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2919177-F413-42C5-BEEE-C77E4D49F469}" type="slidenum">
              <a:rPr lang="zh-CN" altLang="en-US" smtClean="0"/>
              <a:pPr>
                <a:defRPr/>
              </a:pPr>
              <a:t>43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核心模块</a:t>
            </a:r>
          </a:p>
        </p:txBody>
      </p:sp>
      <p:graphicFrame>
        <p:nvGraphicFramePr>
          <p:cNvPr id="6" name="内容占位符 5"/>
          <p:cNvGraphicFramePr>
            <a:graphicFrameLocks noGrp="1"/>
          </p:cNvGraphicFramePr>
          <p:nvPr>
            <p:ph idx="1"/>
            <p:extLst/>
          </p:nvPr>
        </p:nvGraphicFramePr>
        <p:xfrm>
          <a:off x="628650" y="1681163"/>
          <a:ext cx="7886700" cy="46577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43022">
                  <a:extLst>
                    <a:ext uri="{9D8B030D-6E8A-4147-A177-3AD203B41FA5}">
                      <a16:colId xmlns:a16="http://schemas.microsoft.com/office/drawing/2014/main" xmlns="" val="695374629"/>
                    </a:ext>
                  </a:extLst>
                </a:gridCol>
                <a:gridCol w="3943022">
                  <a:extLst>
                    <a:ext uri="{9D8B030D-6E8A-4147-A177-3AD203B41FA5}">
                      <a16:colId xmlns:a16="http://schemas.microsoft.com/office/drawing/2014/main" xmlns="" val="1980255527"/>
                    </a:ext>
                  </a:extLst>
                </a:gridCol>
              </a:tblGrid>
              <a:tr h="482912">
                <a:tc>
                  <a:txBody>
                    <a:bodyPr/>
                    <a:lstStyle/>
                    <a:p>
                      <a:r>
                        <a:rPr lang="zh-CN" altLang="en-US"/>
                        <a:t>模块名称</a:t>
                      </a:r>
                    </a:p>
                  </a:txBody>
                  <a:tcPr marL="88294" marR="88294"/>
                </a:tc>
                <a:tc>
                  <a:txBody>
                    <a:bodyPr/>
                    <a:lstStyle/>
                    <a:p>
                      <a:r>
                        <a:rPr lang="zh-CN" altLang="en-US"/>
                        <a:t>功能</a:t>
                      </a:r>
                    </a:p>
                  </a:txBody>
                  <a:tcPr marL="88294" marR="88294"/>
                </a:tc>
                <a:extLst>
                  <a:ext uri="{0D108BD9-81ED-4DB2-BD59-A6C34878D82A}">
                    <a16:rowId xmlns:a16="http://schemas.microsoft.com/office/drawing/2014/main" xmlns="" val="3367292784"/>
                  </a:ext>
                </a:extLst>
              </a:tr>
              <a:tr h="482912">
                <a:tc>
                  <a:txBody>
                    <a:bodyPr/>
                    <a:lstStyle/>
                    <a:p>
                      <a:r>
                        <a:rPr lang="en-US" altLang="zh-CN"/>
                        <a:t>http</a:t>
                      </a:r>
                      <a:endParaRPr lang="zh-CN" altLang="en-US"/>
                    </a:p>
                  </a:txBody>
                  <a:tcPr marL="88294" marR="88294"/>
                </a:tc>
                <a:tc>
                  <a:txBody>
                    <a:bodyPr/>
                    <a:lstStyle/>
                    <a:p>
                      <a:r>
                        <a:rPr lang="zh-CN" altLang="en-US"/>
                        <a:t>提供</a:t>
                      </a:r>
                      <a:r>
                        <a:rPr lang="en-US" altLang="zh-CN"/>
                        <a:t>http</a:t>
                      </a:r>
                      <a:r>
                        <a:rPr lang="zh-CN" altLang="en-US"/>
                        <a:t>服务器功能</a:t>
                      </a:r>
                    </a:p>
                  </a:txBody>
                  <a:tcPr marL="88294" marR="88294"/>
                </a:tc>
                <a:extLst>
                  <a:ext uri="{0D108BD9-81ED-4DB2-BD59-A6C34878D82A}">
                    <a16:rowId xmlns:a16="http://schemas.microsoft.com/office/drawing/2014/main" xmlns="" val="2838291347"/>
                  </a:ext>
                </a:extLst>
              </a:tr>
              <a:tr h="482912">
                <a:tc>
                  <a:txBody>
                    <a:bodyPr/>
                    <a:lstStyle/>
                    <a:p>
                      <a:r>
                        <a:rPr lang="en-US" altLang="zh-CN"/>
                        <a:t>url</a:t>
                      </a:r>
                      <a:endParaRPr lang="zh-CN" altLang="en-US"/>
                    </a:p>
                  </a:txBody>
                  <a:tcPr marL="88294" marR="88294"/>
                </a:tc>
                <a:tc>
                  <a:txBody>
                    <a:bodyPr/>
                    <a:lstStyle/>
                    <a:p>
                      <a:r>
                        <a:rPr lang="zh-CN" altLang="en-US"/>
                        <a:t>解析</a:t>
                      </a:r>
                      <a:r>
                        <a:rPr lang="en-US" altLang="zh-CN"/>
                        <a:t>url</a:t>
                      </a:r>
                      <a:endParaRPr lang="zh-CN" altLang="en-US"/>
                    </a:p>
                  </a:txBody>
                  <a:tcPr marL="88294" marR="88294"/>
                </a:tc>
                <a:extLst>
                  <a:ext uri="{0D108BD9-81ED-4DB2-BD59-A6C34878D82A}">
                    <a16:rowId xmlns:a16="http://schemas.microsoft.com/office/drawing/2014/main" xmlns="" val="850363885"/>
                  </a:ext>
                </a:extLst>
              </a:tr>
              <a:tr h="482912">
                <a:tc>
                  <a:txBody>
                    <a:bodyPr/>
                    <a:lstStyle/>
                    <a:p>
                      <a:r>
                        <a:rPr lang="en-US" altLang="zh-CN"/>
                        <a:t>fs</a:t>
                      </a:r>
                      <a:endParaRPr lang="zh-CN" altLang="en-US"/>
                    </a:p>
                  </a:txBody>
                  <a:tcPr marL="88294" marR="88294"/>
                </a:tc>
                <a:tc>
                  <a:txBody>
                    <a:bodyPr/>
                    <a:lstStyle/>
                    <a:p>
                      <a:r>
                        <a:rPr lang="zh-CN" altLang="en-US"/>
                        <a:t>与文件系统交互</a:t>
                      </a:r>
                    </a:p>
                  </a:txBody>
                  <a:tcPr marL="88294" marR="88294"/>
                </a:tc>
                <a:extLst>
                  <a:ext uri="{0D108BD9-81ED-4DB2-BD59-A6C34878D82A}">
                    <a16:rowId xmlns:a16="http://schemas.microsoft.com/office/drawing/2014/main" xmlns="" val="3056926363"/>
                  </a:ext>
                </a:extLst>
              </a:tr>
              <a:tr h="482912">
                <a:tc>
                  <a:txBody>
                    <a:bodyPr/>
                    <a:lstStyle/>
                    <a:p>
                      <a:r>
                        <a:rPr lang="en-US" altLang="zh-CN"/>
                        <a:t>querystring</a:t>
                      </a:r>
                      <a:endParaRPr lang="zh-CN" altLang="en-US"/>
                    </a:p>
                  </a:txBody>
                  <a:tcPr marL="88294" marR="88294"/>
                </a:tc>
                <a:tc>
                  <a:txBody>
                    <a:bodyPr/>
                    <a:lstStyle/>
                    <a:p>
                      <a:r>
                        <a:rPr lang="zh-CN" altLang="en-US"/>
                        <a:t>解析</a:t>
                      </a:r>
                      <a:r>
                        <a:rPr lang="en-US" altLang="zh-CN"/>
                        <a:t>url</a:t>
                      </a:r>
                      <a:r>
                        <a:rPr lang="zh-CN" altLang="en-US"/>
                        <a:t>查询字符串</a:t>
                      </a:r>
                    </a:p>
                  </a:txBody>
                  <a:tcPr marL="88294" marR="88294"/>
                </a:tc>
                <a:extLst>
                  <a:ext uri="{0D108BD9-81ED-4DB2-BD59-A6C34878D82A}">
                    <a16:rowId xmlns:a16="http://schemas.microsoft.com/office/drawing/2014/main" xmlns="" val="1692892412"/>
                  </a:ext>
                </a:extLst>
              </a:tr>
              <a:tr h="482912">
                <a:tc>
                  <a:txBody>
                    <a:bodyPr/>
                    <a:lstStyle/>
                    <a:p>
                      <a:r>
                        <a:rPr lang="en-US" altLang="zh-CN"/>
                        <a:t>util</a:t>
                      </a:r>
                      <a:endParaRPr lang="zh-CN" altLang="en-US"/>
                    </a:p>
                  </a:txBody>
                  <a:tcPr marL="88294" marR="88294"/>
                </a:tc>
                <a:tc>
                  <a:txBody>
                    <a:bodyPr/>
                    <a:lstStyle/>
                    <a:p>
                      <a:r>
                        <a:rPr lang="zh-CN" altLang="en-US"/>
                        <a:t>提供一系列实用小工具</a:t>
                      </a:r>
                    </a:p>
                  </a:txBody>
                  <a:tcPr marL="88294" marR="88294"/>
                </a:tc>
                <a:extLst>
                  <a:ext uri="{0D108BD9-81ED-4DB2-BD59-A6C34878D82A}">
                    <a16:rowId xmlns:a16="http://schemas.microsoft.com/office/drawing/2014/main" xmlns="" val="3417207147"/>
                  </a:ext>
                </a:extLst>
              </a:tr>
              <a:tr h="482912">
                <a:tc>
                  <a:txBody>
                    <a:bodyPr/>
                    <a:lstStyle/>
                    <a:p>
                      <a:r>
                        <a:rPr lang="en-US" altLang="zh-CN"/>
                        <a:t>path</a:t>
                      </a:r>
                      <a:endParaRPr lang="zh-CN" altLang="en-US"/>
                    </a:p>
                  </a:txBody>
                  <a:tcPr marL="88294" marR="88294"/>
                </a:tc>
                <a:tc>
                  <a:txBody>
                    <a:bodyPr/>
                    <a:lstStyle/>
                    <a:p>
                      <a:r>
                        <a:rPr lang="zh-CN" altLang="en-US"/>
                        <a:t>处理文件路径</a:t>
                      </a:r>
                    </a:p>
                  </a:txBody>
                  <a:tcPr marL="88294" marR="88294"/>
                </a:tc>
                <a:extLst>
                  <a:ext uri="{0D108BD9-81ED-4DB2-BD59-A6C34878D82A}">
                    <a16:rowId xmlns:a16="http://schemas.microsoft.com/office/drawing/2014/main" xmlns="" val="3365181906"/>
                  </a:ext>
                </a:extLst>
              </a:tr>
              <a:tr h="482912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 marL="88294" marR="88294"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 marL="88294" marR="88294"/>
                </a:tc>
                <a:extLst>
                  <a:ext uri="{0D108BD9-81ED-4DB2-BD59-A6C34878D82A}">
                    <a16:rowId xmlns:a16="http://schemas.microsoft.com/office/drawing/2014/main" xmlns="" val="2970296569"/>
                  </a:ext>
                </a:extLst>
              </a:tr>
            </a:tbl>
          </a:graphicData>
        </a:graphic>
      </p:graphicFrame>
      <p:sp>
        <p:nvSpPr>
          <p:cNvPr id="7" name="文本框 6"/>
          <p:cNvSpPr txBox="1"/>
          <p:nvPr/>
        </p:nvSpPr>
        <p:spPr>
          <a:xfrm>
            <a:off x="512534" y="5681019"/>
            <a:ext cx="85507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>
                <a:solidFill>
                  <a:srgbClr val="FC0C59"/>
                </a:solidFill>
              </a:rPr>
              <a:t>核心模块的源码都在</a:t>
            </a:r>
            <a:r>
              <a:rPr lang="en-US" altLang="zh-CN" sz="2400">
                <a:solidFill>
                  <a:srgbClr val="FC0C59"/>
                </a:solidFill>
              </a:rPr>
              <a:t>Node</a:t>
            </a:r>
            <a:r>
              <a:rPr lang="zh-CN" altLang="en-US" sz="2400">
                <a:solidFill>
                  <a:srgbClr val="FC0C59"/>
                </a:solidFill>
              </a:rPr>
              <a:t>的</a:t>
            </a:r>
            <a:r>
              <a:rPr lang="en-US" altLang="zh-CN" sz="2400">
                <a:solidFill>
                  <a:srgbClr val="FC0C59"/>
                </a:solidFill>
              </a:rPr>
              <a:t>lib</a:t>
            </a:r>
            <a:r>
              <a:rPr lang="zh-CN" altLang="en-US" sz="2400">
                <a:solidFill>
                  <a:srgbClr val="FC0C59"/>
                </a:solidFill>
              </a:rPr>
              <a:t>子目录中。为了提高运行速度，</a:t>
            </a:r>
            <a:endParaRPr lang="en-US" altLang="zh-CN" sz="2400">
              <a:solidFill>
                <a:srgbClr val="FC0C59"/>
              </a:solidFill>
            </a:endParaRPr>
          </a:p>
          <a:p>
            <a:r>
              <a:rPr lang="zh-CN" altLang="en-US" sz="2400">
                <a:solidFill>
                  <a:srgbClr val="FC0C59"/>
                </a:solidFill>
              </a:rPr>
              <a:t>它们安装的时候都会被编译成二进制文件</a:t>
            </a:r>
          </a:p>
        </p:txBody>
      </p:sp>
    </p:spTree>
    <p:extLst>
      <p:ext uri="{BB962C8B-B14F-4D97-AF65-F5344CB8AC3E}">
        <p14:creationId xmlns:p14="http://schemas.microsoft.com/office/powerpoint/2010/main" val="42757551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zh-CN"/>
              <a:t>MAKE IT BETTER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2919177-F413-42C5-BEEE-C77E4D49F469}" type="slidenum">
              <a:rPr lang="zh-CN" altLang="en-US" smtClean="0"/>
              <a:pPr>
                <a:defRPr/>
              </a:pPr>
              <a:t>44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练习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自己创建一个文件模块，实现一个加法计算器，可以被外部模块加载过后直接使用</a:t>
            </a:r>
            <a:endParaRPr lang="en-US" altLang="zh-CN"/>
          </a:p>
          <a:p>
            <a:endParaRPr lang="en-US" altLang="zh-CN"/>
          </a:p>
          <a:p>
            <a:r>
              <a:rPr lang="zh-CN" altLang="en-US"/>
              <a:t>自己创建一个包，并引入该包，注意包的结构以及</a:t>
            </a:r>
            <a:r>
              <a:rPr lang="en-US" altLang="zh-CN"/>
              <a:t>package.json</a:t>
            </a:r>
            <a:r>
              <a:rPr lang="zh-CN" altLang="en-US"/>
              <a:t>文件的使用</a:t>
            </a:r>
          </a:p>
        </p:txBody>
      </p:sp>
    </p:spTree>
    <p:extLst>
      <p:ext uri="{BB962C8B-B14F-4D97-AF65-F5344CB8AC3E}">
        <p14:creationId xmlns:p14="http://schemas.microsoft.com/office/powerpoint/2010/main" val="16538854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/>
              <a:t>MAKE IT BETTER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2919177-F413-42C5-BEEE-C77E4D49F469}" type="slidenum">
              <a:rPr lang="zh-CN" altLang="en-US" smtClean="0"/>
              <a:pPr>
                <a:defRPr/>
              </a:pPr>
              <a:t>45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模块总结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所有代码都运行在</a:t>
            </a:r>
            <a:r>
              <a:rPr lang="zh-CN" altLang="en-US" dirty="0">
                <a:solidFill>
                  <a:srgbClr val="FF0000"/>
                </a:solidFill>
              </a:rPr>
              <a:t>模块作用域</a:t>
            </a:r>
            <a:r>
              <a:rPr lang="en-US" altLang="zh-CN" dirty="0"/>
              <a:t>,</a:t>
            </a:r>
            <a:r>
              <a:rPr lang="zh-CN" altLang="en-US" dirty="0">
                <a:solidFill>
                  <a:srgbClr val="FF0000"/>
                </a:solidFill>
              </a:rPr>
              <a:t>不会污染全局作用域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/>
              <a:t>模块可以多次加载，但是只会在第一次加载的时候运行一次，然后运行结果就被缓存了，以后再加载，就直接读取缓存结果</a:t>
            </a:r>
            <a:endParaRPr lang="en-US" altLang="zh-CN" dirty="0"/>
          </a:p>
          <a:p>
            <a:r>
              <a:rPr lang="zh-CN" altLang="en-US" dirty="0"/>
              <a:t>模块的加载顺序，按照代码的出现的顺序是同步加载的</a:t>
            </a:r>
            <a:endParaRPr lang="en-US" altLang="zh-CN" dirty="0"/>
          </a:p>
          <a:p>
            <a:r>
              <a:rPr lang="en-US" altLang="zh-CN" dirty="0"/>
              <a:t>require</a:t>
            </a:r>
            <a:r>
              <a:rPr lang="zh-CN" altLang="en-US" dirty="0"/>
              <a:t>是同步加载模块的</a:t>
            </a:r>
          </a:p>
        </p:txBody>
      </p:sp>
    </p:spTree>
    <p:extLst>
      <p:ext uri="{BB962C8B-B14F-4D97-AF65-F5344CB8AC3E}">
        <p14:creationId xmlns:p14="http://schemas.microsoft.com/office/powerpoint/2010/main" val="40376885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zh-CN"/>
              <a:t>MAKE IT BETTER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2919177-F413-42C5-BEEE-C77E4D49F469}" type="slidenum">
              <a:rPr lang="zh-CN" altLang="en-US" smtClean="0"/>
              <a:pPr>
                <a:defRPr/>
              </a:pPr>
              <a:t>46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包与</a:t>
            </a:r>
            <a:r>
              <a:rPr lang="en-US" altLang="zh-CN" dirty="0"/>
              <a:t>NPM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/>
              <a:t>熟练掌握并使用</a:t>
            </a:r>
            <a:r>
              <a:rPr lang="en-US" altLang="zh-CN"/>
              <a:t>NPM</a:t>
            </a:r>
            <a:r>
              <a:rPr lang="zh-CN" altLang="en-US"/>
              <a:t>包管理系统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563119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zh-CN"/>
              <a:t>MAKE IT BETTER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2919177-F413-42C5-BEEE-C77E4D49F469}" type="slidenum">
              <a:rPr lang="zh-CN" altLang="en-US" smtClean="0"/>
              <a:pPr>
                <a:defRPr/>
              </a:pPr>
              <a:t>47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包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什么是包？</a:t>
            </a:r>
            <a:endParaRPr lang="en-US" altLang="zh-CN" dirty="0"/>
          </a:p>
          <a:p>
            <a:r>
              <a:rPr lang="zh-CN" altLang="en-US" dirty="0"/>
              <a:t>包用来解决什么问题？</a:t>
            </a:r>
            <a:endParaRPr lang="en-US" altLang="zh-CN" dirty="0"/>
          </a:p>
          <a:p>
            <a:pPr lvl="1"/>
            <a:r>
              <a:rPr lang="zh-CN" altLang="en-US" dirty="0">
                <a:solidFill>
                  <a:srgbClr val="FC0C59"/>
                </a:solidFill>
              </a:rPr>
              <a:t>将一堆的文件模块联系起来的一种机制</a:t>
            </a:r>
            <a:endParaRPr lang="en-US" altLang="zh-CN" dirty="0">
              <a:solidFill>
                <a:srgbClr val="FC0C59"/>
              </a:solidFill>
            </a:endParaRPr>
          </a:p>
          <a:p>
            <a:pPr lvl="1"/>
            <a:r>
              <a:rPr lang="zh-CN" altLang="en-US" dirty="0"/>
              <a:t>在模块的基础上进一步组织</a:t>
            </a:r>
            <a:r>
              <a:rPr lang="en-US" altLang="zh-CN" dirty="0"/>
              <a:t>JavaScript</a:t>
            </a:r>
            <a:r>
              <a:rPr lang="zh-CN" altLang="en-US" dirty="0"/>
              <a:t>代码</a:t>
            </a:r>
            <a:endParaRPr lang="en-US" altLang="zh-CN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3675" y="4203510"/>
            <a:ext cx="4924058" cy="1909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124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zh-CN"/>
              <a:t>MAKE IT BETTER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2919177-F413-42C5-BEEE-C77E4D49F469}" type="slidenum">
              <a:rPr lang="zh-CN" altLang="en-US" smtClean="0"/>
              <a:pPr>
                <a:defRPr/>
              </a:pPr>
              <a:t>48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规范的包目录结构</a:t>
            </a:r>
          </a:p>
        </p:txBody>
      </p:sp>
      <p:graphicFrame>
        <p:nvGraphicFramePr>
          <p:cNvPr id="7" name="内容占位符 6"/>
          <p:cNvGraphicFramePr>
            <a:graphicFrameLocks noGrp="1"/>
          </p:cNvGraphicFramePr>
          <p:nvPr>
            <p:ph idx="1"/>
            <p:extLst/>
          </p:nvPr>
        </p:nvGraphicFramePr>
        <p:xfrm>
          <a:off x="628650" y="1681163"/>
          <a:ext cx="7886700" cy="36884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43350">
                  <a:extLst>
                    <a:ext uri="{9D8B030D-6E8A-4147-A177-3AD203B41FA5}">
                      <a16:colId xmlns:a16="http://schemas.microsoft.com/office/drawing/2014/main" xmlns="" val="832955650"/>
                    </a:ext>
                  </a:extLst>
                </a:gridCol>
                <a:gridCol w="3943350">
                  <a:extLst>
                    <a:ext uri="{9D8B030D-6E8A-4147-A177-3AD203B41FA5}">
                      <a16:colId xmlns:a16="http://schemas.microsoft.com/office/drawing/2014/main" xmlns="" val="714214979"/>
                    </a:ext>
                  </a:extLst>
                </a:gridCol>
              </a:tblGrid>
              <a:tr h="614743">
                <a:tc>
                  <a:txBody>
                    <a:bodyPr/>
                    <a:lstStyle/>
                    <a:p>
                      <a:r>
                        <a:rPr lang="zh-CN" altLang="en-US" dirty="0"/>
                        <a:t>规范的包结构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/>
                        <a:t>作用</a:t>
                      </a:r>
                      <a:endParaRPr lang="en-US" alt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058397738"/>
                  </a:ext>
                </a:extLst>
              </a:tr>
              <a:tr h="614743"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package.json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包描述文件，说明文件</a:t>
                      </a:r>
                      <a:endParaRPr lang="en-US" altLang="zh-C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493111485"/>
                  </a:ext>
                </a:extLst>
              </a:tr>
              <a:tr h="614743">
                <a:tc>
                  <a:txBody>
                    <a:bodyPr/>
                    <a:lstStyle/>
                    <a:p>
                      <a:r>
                        <a:rPr lang="en-US" altLang="zh-CN" dirty="0"/>
                        <a:t>Bin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存放可执行二进制文件的目录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42312571"/>
                  </a:ext>
                </a:extLst>
              </a:tr>
              <a:tr h="614743">
                <a:tc>
                  <a:txBody>
                    <a:bodyPr/>
                    <a:lstStyle/>
                    <a:p>
                      <a:r>
                        <a:rPr lang="en-US" altLang="zh-CN" dirty="0"/>
                        <a:t>Lib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存放</a:t>
                      </a:r>
                      <a:r>
                        <a:rPr lang="en-US" altLang="zh-CN" dirty="0"/>
                        <a:t>JavaScript</a:t>
                      </a:r>
                      <a:r>
                        <a:rPr lang="zh-CN" altLang="en-US" dirty="0"/>
                        <a:t>代码的目录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39048091"/>
                  </a:ext>
                </a:extLst>
              </a:tr>
              <a:tr h="614743">
                <a:tc>
                  <a:txBody>
                    <a:bodyPr/>
                    <a:lstStyle/>
                    <a:p>
                      <a:r>
                        <a:rPr lang="en-US" altLang="zh-CN" dirty="0"/>
                        <a:t>Doc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存放文档的目录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155423503"/>
                  </a:ext>
                </a:extLst>
              </a:tr>
              <a:tr h="614743">
                <a:tc>
                  <a:txBody>
                    <a:bodyPr/>
                    <a:lstStyle/>
                    <a:p>
                      <a:r>
                        <a:rPr lang="en-US" altLang="zh-CN" dirty="0"/>
                        <a:t>Test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存放单元测试用例的代码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147171116"/>
                  </a:ext>
                </a:extLst>
              </a:tr>
            </a:tbl>
          </a:graphicData>
        </a:graphic>
      </p:graphicFrame>
      <p:sp>
        <p:nvSpPr>
          <p:cNvPr id="8" name="文本框 7"/>
          <p:cNvSpPr txBox="1"/>
          <p:nvPr/>
        </p:nvSpPr>
        <p:spPr>
          <a:xfrm>
            <a:off x="628650" y="5369622"/>
            <a:ext cx="727474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rgbClr val="FC0C59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规范带来的好处：</a:t>
            </a:r>
            <a:endParaRPr lang="en-US" altLang="zh-CN" sz="2000" dirty="0">
              <a:solidFill>
                <a:srgbClr val="FC0C59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en-US" altLang="zh-CN" sz="2000" dirty="0">
                <a:solidFill>
                  <a:srgbClr val="FC0C59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        </a:t>
            </a:r>
            <a:r>
              <a:rPr lang="zh-CN" altLang="en-US" sz="2000" dirty="0">
                <a:solidFill>
                  <a:srgbClr val="FC0C59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大家都不要乱来了，都遵守这个规范，</a:t>
            </a:r>
            <a:endParaRPr lang="en-US" altLang="zh-CN" sz="2000" dirty="0">
              <a:solidFill>
                <a:srgbClr val="FC0C59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en-US" altLang="zh-CN" sz="2000" dirty="0">
                <a:solidFill>
                  <a:srgbClr val="FC0C59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        </a:t>
            </a:r>
            <a:r>
              <a:rPr lang="zh-CN" altLang="en-US" sz="2000" dirty="0">
                <a:solidFill>
                  <a:srgbClr val="FC0C59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当看到一个规范的包目录的时候，会给你一种</a:t>
            </a:r>
            <a:r>
              <a:rPr lang="zh-CN" altLang="en-US" sz="2000" b="1" dirty="0">
                <a:solidFill>
                  <a:srgbClr val="FC0C59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踏实的感觉</a:t>
            </a:r>
          </a:p>
        </p:txBody>
      </p:sp>
    </p:spTree>
    <p:extLst>
      <p:ext uri="{BB962C8B-B14F-4D97-AF65-F5344CB8AC3E}">
        <p14:creationId xmlns:p14="http://schemas.microsoft.com/office/powerpoint/2010/main" val="12328493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zh-CN"/>
              <a:t>MAKE IT BETTER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2919177-F413-42C5-BEEE-C77E4D49F469}" type="slidenum">
              <a:rPr lang="zh-CN" altLang="en-US" smtClean="0"/>
              <a:pPr>
                <a:defRPr/>
              </a:pPr>
              <a:t>49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 dirty="0"/>
              <a:t>包描述文件</a:t>
            </a:r>
            <a:r>
              <a:rPr lang="en-US" altLang="zh-CN" sz="4000" dirty="0" err="1"/>
              <a:t>package.json</a:t>
            </a:r>
            <a:r>
              <a:rPr lang="zh-CN" altLang="en-US" sz="4000" dirty="0"/>
              <a:t>说明书</a:t>
            </a:r>
          </a:p>
        </p:txBody>
      </p:sp>
      <p:graphicFrame>
        <p:nvGraphicFramePr>
          <p:cNvPr id="7" name="内容占位符 6"/>
          <p:cNvGraphicFramePr>
            <a:graphicFrameLocks noGrp="1"/>
          </p:cNvGraphicFramePr>
          <p:nvPr>
            <p:ph idx="1"/>
            <p:extLst/>
          </p:nvPr>
        </p:nvGraphicFramePr>
        <p:xfrm>
          <a:off x="628650" y="1681163"/>
          <a:ext cx="7886700" cy="4822824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3943350">
                  <a:extLst>
                    <a:ext uri="{9D8B030D-6E8A-4147-A177-3AD203B41FA5}">
                      <a16:colId xmlns:a16="http://schemas.microsoft.com/office/drawing/2014/main" xmlns="" val="2938708468"/>
                    </a:ext>
                  </a:extLst>
                </a:gridCol>
                <a:gridCol w="3943350">
                  <a:extLst>
                    <a:ext uri="{9D8B030D-6E8A-4147-A177-3AD203B41FA5}">
                      <a16:colId xmlns:a16="http://schemas.microsoft.com/office/drawing/2014/main" xmlns="" val="311771732"/>
                    </a:ext>
                  </a:extLst>
                </a:gridCol>
              </a:tblGrid>
              <a:tr h="483764">
                <a:tc>
                  <a:txBody>
                    <a:bodyPr/>
                    <a:lstStyle/>
                    <a:p>
                      <a:r>
                        <a:rPr lang="zh-CN" altLang="en-US" dirty="0"/>
                        <a:t>属性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/>
                        <a:t>作用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254355897"/>
                  </a:ext>
                </a:extLst>
              </a:tr>
              <a:tr h="483764">
                <a:tc>
                  <a:txBody>
                    <a:bodyPr/>
                    <a:lstStyle/>
                    <a:p>
                      <a:r>
                        <a:rPr lang="en-US" altLang="zh-CN" dirty="0"/>
                        <a:t>name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包的名称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780935674"/>
                  </a:ext>
                </a:extLst>
              </a:tr>
              <a:tr h="483764">
                <a:tc>
                  <a:txBody>
                    <a:bodyPr/>
                    <a:lstStyle/>
                    <a:p>
                      <a:r>
                        <a:rPr lang="en-US" altLang="zh-CN" dirty="0"/>
                        <a:t>description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包的简介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598559604"/>
                  </a:ext>
                </a:extLst>
              </a:tr>
              <a:tr h="483764">
                <a:tc>
                  <a:txBody>
                    <a:bodyPr/>
                    <a:lstStyle/>
                    <a:p>
                      <a:r>
                        <a:rPr lang="en-US" altLang="zh-CN" dirty="0"/>
                        <a:t>version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包的版本号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323517923"/>
                  </a:ext>
                </a:extLst>
              </a:tr>
              <a:tr h="483764">
                <a:tc>
                  <a:txBody>
                    <a:bodyPr/>
                    <a:lstStyle/>
                    <a:p>
                      <a:r>
                        <a:rPr lang="en-US" altLang="zh-CN" dirty="0"/>
                        <a:t>keywords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关键词数组，用于在</a:t>
                      </a:r>
                      <a:r>
                        <a:rPr lang="en-US" altLang="zh-CN" dirty="0" err="1"/>
                        <a:t>npm</a:t>
                      </a:r>
                      <a:r>
                        <a:rPr lang="zh-CN" altLang="en-US" dirty="0"/>
                        <a:t>中分类搜索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102709735"/>
                  </a:ext>
                </a:extLst>
              </a:tr>
              <a:tr h="483764">
                <a:tc>
                  <a:txBody>
                    <a:bodyPr/>
                    <a:lstStyle/>
                    <a:p>
                      <a:r>
                        <a:rPr lang="en-US" altLang="zh-CN" dirty="0"/>
                        <a:t>author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包的作者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024747776"/>
                  </a:ext>
                </a:extLst>
              </a:tr>
              <a:tr h="483764">
                <a:tc>
                  <a:txBody>
                    <a:bodyPr/>
                    <a:lstStyle/>
                    <a:p>
                      <a:r>
                        <a:rPr lang="en-US" altLang="zh-CN" dirty="0"/>
                        <a:t>main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配置包的入口，默认是模块根目录下的</a:t>
                      </a:r>
                      <a:r>
                        <a:rPr lang="en-US" altLang="zh-CN" dirty="0"/>
                        <a:t>index.js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345075440"/>
                  </a:ext>
                </a:extLst>
              </a:tr>
              <a:tr h="483764">
                <a:tc>
                  <a:txBody>
                    <a:bodyPr/>
                    <a:lstStyle/>
                    <a:p>
                      <a:r>
                        <a:rPr lang="en-US" altLang="zh-CN" dirty="0"/>
                        <a:t>dependencies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包的依赖项，</a:t>
                      </a:r>
                      <a:r>
                        <a:rPr lang="en-US" altLang="zh-CN" dirty="0" err="1"/>
                        <a:t>npm</a:t>
                      </a:r>
                      <a:r>
                        <a:rPr lang="zh-CN" altLang="en-US" dirty="0"/>
                        <a:t>会通过该属性自动加载依赖包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838620209"/>
                  </a:ext>
                </a:extLst>
              </a:tr>
              <a:tr h="483764">
                <a:tc>
                  <a:txBody>
                    <a:bodyPr/>
                    <a:lstStyle/>
                    <a:p>
                      <a:r>
                        <a:rPr lang="en-US" altLang="zh-CN" dirty="0"/>
                        <a:t>scripts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指定</a:t>
                      </a:r>
                      <a:r>
                        <a:rPr lang="zh-CN" altLang="en-US" dirty="0" smtClean="0"/>
                        <a:t>了运行脚本命令的</a:t>
                      </a:r>
                      <a:r>
                        <a:rPr lang="en-US" altLang="zh-CN" dirty="0" err="1" smtClean="0"/>
                        <a:t>npmm</a:t>
                      </a:r>
                      <a:r>
                        <a:rPr lang="zh-CN" altLang="en-US" dirty="0"/>
                        <a:t>命令行缩写，例如</a:t>
                      </a:r>
                      <a:r>
                        <a:rPr lang="en-US" altLang="zh-CN" dirty="0" smtClean="0"/>
                        <a:t>start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7441628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395039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zh-CN"/>
              <a:t>MAKE IT BETTER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2919177-F413-42C5-BEEE-C77E4D49F469}" type="slidenum">
              <a:rPr lang="zh-CN" altLang="en-US" smtClean="0"/>
              <a:pPr>
                <a:defRPr/>
              </a:pPr>
              <a:t>5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Node.js</a:t>
            </a:r>
            <a:r>
              <a:rPr lang="zh-CN" altLang="en-US" dirty="0"/>
              <a:t>简介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行百里者半九十，前端工程师的逆袭</a:t>
            </a:r>
            <a:endParaRPr lang="en-US" altLang="zh-CN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203065" y="979805"/>
            <a:ext cx="4742180" cy="2655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0087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MAKE IT BETTER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2919177-F413-42C5-BEEE-C77E4D49F469}" type="slidenum">
              <a:rPr lang="zh-CN" altLang="en-US" smtClean="0"/>
              <a:pPr>
                <a:defRPr/>
              </a:pPr>
              <a:t>50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dirty="0" err="1"/>
              <a:t>npm</a:t>
            </a:r>
            <a:r>
              <a:rPr lang="zh-CN" altLang="en-US" sz="3200" dirty="0"/>
              <a:t>（</a:t>
            </a:r>
            <a:r>
              <a:rPr lang="en-US" altLang="zh-CN" sz="3200" dirty="0"/>
              <a:t>Node.js package manage</a:t>
            </a:r>
            <a:r>
              <a:rPr lang="zh-CN" altLang="en-US" sz="3200" dirty="0"/>
              <a:t>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两种含义：</a:t>
            </a:r>
            <a:endParaRPr lang="en-US" altLang="zh-CN" dirty="0"/>
          </a:p>
          <a:p>
            <a:r>
              <a:rPr lang="zh-CN" altLang="en-US" dirty="0"/>
              <a:t>一种含义是</a:t>
            </a:r>
            <a:r>
              <a:rPr lang="en-US" altLang="zh-CN" dirty="0">
                <a:solidFill>
                  <a:srgbClr val="FC0C59"/>
                </a:solidFill>
              </a:rPr>
              <a:t>Node.js</a:t>
            </a:r>
            <a:r>
              <a:rPr lang="zh-CN" altLang="en-US" dirty="0">
                <a:solidFill>
                  <a:srgbClr val="FC0C59"/>
                </a:solidFill>
              </a:rPr>
              <a:t>的开放式模块登记和管理系统</a:t>
            </a:r>
            <a:endParaRPr lang="en-US" altLang="zh-CN" dirty="0">
              <a:solidFill>
                <a:srgbClr val="FC0C59"/>
              </a:solidFill>
            </a:endParaRPr>
          </a:p>
          <a:p>
            <a:r>
              <a:rPr lang="en-US" altLang="zh-CN" dirty="0">
                <a:hlinkClick r:id="rId2"/>
              </a:rPr>
              <a:t>https://www.npmjs.com/</a:t>
            </a:r>
            <a:endParaRPr lang="en-US" altLang="zh-CN" dirty="0"/>
          </a:p>
          <a:p>
            <a:r>
              <a:rPr lang="zh-CN" altLang="en-US" dirty="0"/>
              <a:t>全球之最：最大的模块生态系统，里面所有的模块后者说是包，都是开源免费的，拿来即用</a:t>
            </a:r>
            <a:endParaRPr lang="en-US" altLang="zh-CN" dirty="0"/>
          </a:p>
          <a:p>
            <a:r>
              <a:rPr lang="zh-CN" altLang="en-US" dirty="0"/>
              <a:t>另一种含义是</a:t>
            </a:r>
            <a:r>
              <a:rPr lang="en-US" altLang="zh-CN" dirty="0">
                <a:solidFill>
                  <a:srgbClr val="FC0C59"/>
                </a:solidFill>
              </a:rPr>
              <a:t>Node.js</a:t>
            </a:r>
            <a:r>
              <a:rPr lang="zh-CN" altLang="en-US" dirty="0">
                <a:solidFill>
                  <a:srgbClr val="FC0C59"/>
                </a:solidFill>
              </a:rPr>
              <a:t>默认的模块管理器，是一个命令行下的软件，用来安装和管理</a:t>
            </a:r>
            <a:r>
              <a:rPr lang="en-US" altLang="zh-CN" dirty="0">
                <a:solidFill>
                  <a:srgbClr val="FC0C59"/>
                </a:solidFill>
              </a:rPr>
              <a:t>node</a:t>
            </a:r>
            <a:r>
              <a:rPr lang="zh-CN" altLang="en-US" dirty="0">
                <a:solidFill>
                  <a:srgbClr val="FC0C59"/>
                </a:solidFill>
              </a:rPr>
              <a:t>模块</a:t>
            </a:r>
          </a:p>
        </p:txBody>
      </p:sp>
    </p:spTree>
    <p:extLst>
      <p:ext uri="{BB962C8B-B14F-4D97-AF65-F5344CB8AC3E}">
        <p14:creationId xmlns:p14="http://schemas.microsoft.com/office/powerpoint/2010/main" val="15399285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zh-CN"/>
              <a:t>MAKE IT BETTER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2919177-F413-42C5-BEEE-C77E4D49F469}" type="slidenum">
              <a:rPr lang="zh-CN" altLang="en-US" smtClean="0"/>
              <a:pPr>
                <a:defRPr/>
              </a:pPr>
              <a:t>51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NPM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FC0C59"/>
                </a:solidFill>
                <a:hlinkClick r:id="rId2"/>
              </a:rPr>
              <a:t>https://www.npmjs.com/</a:t>
            </a:r>
            <a:endParaRPr lang="en-US" altLang="zh-CN" dirty="0">
              <a:solidFill>
                <a:srgbClr val="FC0C59"/>
              </a:solidFill>
            </a:endParaRPr>
          </a:p>
          <a:p>
            <a:r>
              <a:rPr lang="zh-CN" altLang="en-US" dirty="0">
                <a:solidFill>
                  <a:srgbClr val="FC0C59"/>
                </a:solidFill>
              </a:rPr>
              <a:t>全球最大第三方模块生态系统</a:t>
            </a:r>
            <a:endParaRPr lang="en-US" altLang="zh-CN" dirty="0">
              <a:solidFill>
                <a:srgbClr val="FC0C59"/>
              </a:solidFill>
            </a:endParaRPr>
          </a:p>
          <a:p>
            <a:r>
              <a:rPr lang="zh-CN" altLang="en-US" dirty="0">
                <a:solidFill>
                  <a:srgbClr val="FC0C59"/>
                </a:solidFill>
              </a:rPr>
              <a:t>拿来主义的天堂</a:t>
            </a:r>
            <a:endParaRPr lang="en-US" altLang="zh-CN" dirty="0">
              <a:solidFill>
                <a:srgbClr val="FC0C59"/>
              </a:solidFill>
            </a:endParaRPr>
          </a:p>
          <a:p>
            <a:r>
              <a:rPr lang="zh-CN" altLang="en-US" dirty="0"/>
              <a:t>包规范只是理论，</a:t>
            </a:r>
            <a:r>
              <a:rPr lang="en-US" altLang="zh-CN" dirty="0"/>
              <a:t>NPM</a:t>
            </a:r>
            <a:r>
              <a:rPr lang="zh-CN" altLang="en-US" dirty="0"/>
              <a:t>是包规范的一个实现</a:t>
            </a:r>
            <a:endParaRPr lang="en-US" altLang="zh-CN" dirty="0"/>
          </a:p>
          <a:p>
            <a:r>
              <a:rPr lang="zh-CN" altLang="en-US" dirty="0"/>
              <a:t>作用：</a:t>
            </a:r>
            <a:r>
              <a:rPr lang="zh-CN" altLang="en-US" b="1" dirty="0">
                <a:solidFill>
                  <a:srgbClr val="FC0C59"/>
                </a:solidFill>
              </a:rPr>
              <a:t>安装和管理</a:t>
            </a:r>
            <a:r>
              <a:rPr lang="en-US" altLang="zh-CN" b="1" dirty="0">
                <a:solidFill>
                  <a:srgbClr val="FC0C59"/>
                </a:solidFill>
              </a:rPr>
              <a:t>node</a:t>
            </a:r>
            <a:r>
              <a:rPr lang="zh-CN" altLang="en-US" b="1" dirty="0">
                <a:solidFill>
                  <a:srgbClr val="FC0C59"/>
                </a:solidFill>
              </a:rPr>
              <a:t>模块</a:t>
            </a:r>
            <a:endParaRPr lang="en-US" altLang="zh-CN" b="1" dirty="0">
              <a:solidFill>
                <a:srgbClr val="FC0C59"/>
              </a:solidFill>
            </a:endParaRPr>
          </a:p>
          <a:p>
            <a:r>
              <a:rPr lang="zh-CN" altLang="en-US" dirty="0"/>
              <a:t>安装</a:t>
            </a:r>
            <a:r>
              <a:rPr lang="en-US" altLang="zh-CN" dirty="0" err="1"/>
              <a:t>npm</a:t>
            </a:r>
            <a:endParaRPr lang="en-US" altLang="zh-CN" dirty="0"/>
          </a:p>
          <a:p>
            <a:r>
              <a:rPr lang="zh-CN" altLang="en-US" dirty="0"/>
              <a:t>通过 </a:t>
            </a:r>
            <a:r>
              <a:rPr lang="en-US" altLang="zh-CN" dirty="0" err="1"/>
              <a:t>npm</a:t>
            </a:r>
            <a:r>
              <a:rPr lang="en-US" altLang="zh-CN" dirty="0"/>
              <a:t> help </a:t>
            </a:r>
            <a:r>
              <a:rPr lang="zh-CN" altLang="en-US" dirty="0"/>
              <a:t>查看命令列表 </a:t>
            </a:r>
            <a:endParaRPr lang="en-US" altLang="zh-CN" dirty="0"/>
          </a:p>
          <a:p>
            <a:r>
              <a:rPr lang="en-US" altLang="zh-CN" dirty="0" err="1"/>
              <a:t>npm</a:t>
            </a:r>
            <a:r>
              <a:rPr lang="en-US" altLang="zh-CN" dirty="0"/>
              <a:t> –l</a:t>
            </a:r>
            <a:r>
              <a:rPr lang="zh-CN" altLang="en-US" dirty="0"/>
              <a:t> 查看各个命令的简单用法</a:t>
            </a:r>
            <a:endParaRPr lang="en-US" altLang="zh-CN" dirty="0"/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7377159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2919177-F413-42C5-BEEE-C77E4D49F469}" type="slidenum">
              <a:rPr lang="zh-CN" altLang="en-US" smtClean="0"/>
              <a:pPr>
                <a:defRPr/>
              </a:pPr>
              <a:t>52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NPM</a:t>
            </a:r>
            <a:r>
              <a:rPr lang="zh-CN" altLang="en-US" dirty="0"/>
              <a:t>基本使用</a:t>
            </a:r>
          </a:p>
        </p:txBody>
      </p:sp>
      <p:graphicFrame>
        <p:nvGraphicFramePr>
          <p:cNvPr id="8" name="内容占位符 7"/>
          <p:cNvGraphicFramePr>
            <a:graphicFrameLocks noGrp="1"/>
          </p:cNvGraphicFramePr>
          <p:nvPr>
            <p:ph idx="1"/>
            <p:extLst/>
          </p:nvPr>
        </p:nvGraphicFramePr>
        <p:xfrm>
          <a:off x="628650" y="1681163"/>
          <a:ext cx="7886700" cy="46577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43350">
                  <a:extLst>
                    <a:ext uri="{9D8B030D-6E8A-4147-A177-3AD203B41FA5}">
                      <a16:colId xmlns:a16="http://schemas.microsoft.com/office/drawing/2014/main" xmlns="" val="3563431694"/>
                    </a:ext>
                  </a:extLst>
                </a:gridCol>
                <a:gridCol w="3943350">
                  <a:extLst>
                    <a:ext uri="{9D8B030D-6E8A-4147-A177-3AD203B41FA5}">
                      <a16:colId xmlns:a16="http://schemas.microsoft.com/office/drawing/2014/main" xmlns="" val="31448313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命令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/>
                        <a:t>作用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0646240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npm</a:t>
                      </a:r>
                      <a:r>
                        <a:rPr lang="en-US" altLang="zh-CN" dirty="0"/>
                        <a:t> </a:t>
                      </a:r>
                      <a:r>
                        <a:rPr lang="en-US" altLang="zh-CN" dirty="0" err="1"/>
                        <a:t>init</a:t>
                      </a:r>
                      <a:r>
                        <a:rPr lang="en-US" altLang="zh-CN" dirty="0"/>
                        <a:t>  【-y】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初始化一个</a:t>
                      </a:r>
                      <a:r>
                        <a:rPr lang="en-US" altLang="zh-CN" dirty="0" err="1"/>
                        <a:t>package.json</a:t>
                      </a:r>
                      <a:r>
                        <a:rPr lang="zh-CN" altLang="en-US" dirty="0"/>
                        <a:t>文件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9243712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npm</a:t>
                      </a:r>
                      <a:r>
                        <a:rPr lang="en-US" altLang="zh-CN" dirty="0"/>
                        <a:t> install </a:t>
                      </a:r>
                      <a:r>
                        <a:rPr lang="zh-CN" altLang="en-US" dirty="0"/>
                        <a:t>包名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安装一个包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180831962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npm</a:t>
                      </a:r>
                      <a:r>
                        <a:rPr lang="en-US" altLang="zh-CN" dirty="0"/>
                        <a:t> install –save </a:t>
                      </a:r>
                      <a:r>
                        <a:rPr lang="zh-CN" altLang="en-US" dirty="0"/>
                        <a:t>包名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将安装的包添加到</a:t>
                      </a:r>
                      <a:r>
                        <a:rPr lang="en-US" altLang="zh-CN" dirty="0" err="1"/>
                        <a:t>package.json</a:t>
                      </a:r>
                      <a:r>
                        <a:rPr lang="zh-CN" altLang="en-US" dirty="0"/>
                        <a:t>的依赖中（</a:t>
                      </a:r>
                      <a:r>
                        <a:rPr lang="en-US" altLang="zh-CN" dirty="0"/>
                        <a:t>dependencies</a:t>
                      </a:r>
                      <a:r>
                        <a:rPr lang="zh-CN" altLang="en-US" dirty="0"/>
                        <a:t>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649639837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npm</a:t>
                      </a:r>
                      <a:r>
                        <a:rPr lang="en-US" altLang="zh-CN" baseline="0" dirty="0"/>
                        <a:t> install </a:t>
                      </a:r>
                      <a:r>
                        <a:rPr lang="en-US" altLang="zh-CN" dirty="0"/>
                        <a:t>–</a:t>
                      </a:r>
                      <a:r>
                        <a:rPr lang="en-US" altLang="zh-CN" baseline="0" dirty="0"/>
                        <a:t>save</a:t>
                      </a:r>
                      <a:r>
                        <a:rPr lang="en-US" altLang="zh-CN" dirty="0"/>
                        <a:t>–dev</a:t>
                      </a:r>
                      <a:r>
                        <a:rPr lang="en-US" altLang="zh-CN" baseline="0" dirty="0"/>
                        <a:t> </a:t>
                      </a:r>
                      <a:r>
                        <a:rPr lang="zh-CN" altLang="en-US" baseline="0" dirty="0"/>
                        <a:t>包名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将安装的包添加到</a:t>
                      </a:r>
                      <a:r>
                        <a:rPr lang="en-US" altLang="zh-CN" dirty="0" err="1"/>
                        <a:t>package.json</a:t>
                      </a:r>
                      <a:r>
                        <a:rPr lang="zh-CN" altLang="en-US" dirty="0"/>
                        <a:t>的依赖中（</a:t>
                      </a:r>
                      <a:r>
                        <a:rPr lang="en-US" altLang="zh-CN" dirty="0" err="1"/>
                        <a:t>devDependencies</a:t>
                      </a:r>
                      <a:r>
                        <a:rPr lang="zh-CN" altLang="en-US" dirty="0"/>
                        <a:t>）</a:t>
                      </a:r>
                    </a:p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117324661"/>
                  </a:ext>
                </a:extLst>
              </a:tr>
              <a:tr h="398008"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npm</a:t>
                      </a:r>
                      <a:r>
                        <a:rPr lang="en-US" altLang="zh-CN" dirty="0"/>
                        <a:t> install –g </a:t>
                      </a:r>
                      <a:r>
                        <a:rPr lang="zh-CN" altLang="en-US" dirty="0"/>
                        <a:t>包名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/>
                        <a:t>安装一个命令行工具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9812328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npm</a:t>
                      </a:r>
                      <a:r>
                        <a:rPr lang="en-US" altLang="zh-CN" dirty="0"/>
                        <a:t> docs </a:t>
                      </a:r>
                      <a:r>
                        <a:rPr lang="zh-CN" altLang="en-US" dirty="0"/>
                        <a:t>包名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/>
                        <a:t>查看包的文档</a:t>
                      </a:r>
                      <a:r>
                        <a:rPr lang="en-US" altLang="zh-CN"/>
                        <a:t>【</a:t>
                      </a:r>
                      <a:r>
                        <a:rPr lang="zh-CN" altLang="en-US"/>
                        <a:t>非常有用</a:t>
                      </a:r>
                      <a:r>
                        <a:rPr lang="en-US" altLang="zh-CN"/>
                        <a:t>】</a:t>
                      </a:r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821880017"/>
                  </a:ext>
                </a:extLst>
              </a:tr>
              <a:tr h="303163"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npm</a:t>
                      </a:r>
                      <a:r>
                        <a:rPr lang="en-US" altLang="zh-CN" dirty="0"/>
                        <a:t> root -g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/>
                        <a:t>查看全局包安装路径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992652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npm</a:t>
                      </a:r>
                      <a:r>
                        <a:rPr lang="en-US" altLang="zh-CN" dirty="0"/>
                        <a:t> </a:t>
                      </a:r>
                      <a:r>
                        <a:rPr lang="en-US" altLang="zh-CN" dirty="0" err="1"/>
                        <a:t>config</a:t>
                      </a:r>
                      <a:r>
                        <a:rPr lang="en-US" altLang="zh-CN" baseline="0" dirty="0"/>
                        <a:t> set prefix “</a:t>
                      </a:r>
                      <a:r>
                        <a:rPr lang="zh-CN" altLang="en-US" baseline="0" dirty="0"/>
                        <a:t>路径</a:t>
                      </a:r>
                      <a:r>
                        <a:rPr lang="en-US" altLang="zh-CN" baseline="0" dirty="0"/>
                        <a:t>”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修改全局包安装路径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7414805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npm</a:t>
                      </a:r>
                      <a:r>
                        <a:rPr lang="en-US" altLang="zh-CN" dirty="0"/>
                        <a:t> list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/>
                        <a:t>查看当前目录下安装的所有包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288108467"/>
                  </a:ext>
                </a:extLst>
              </a:tr>
              <a:tr h="316059"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npm</a:t>
                      </a:r>
                      <a:r>
                        <a:rPr lang="en-US" altLang="zh-CN" dirty="0"/>
                        <a:t> list -g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/>
                        <a:t>查看全局包的安装路径下所有的包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5668417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npm</a:t>
                      </a:r>
                      <a:r>
                        <a:rPr lang="en-US" altLang="zh-CN" dirty="0"/>
                        <a:t> uninstall </a:t>
                      </a:r>
                      <a:r>
                        <a:rPr lang="zh-CN" altLang="en-US" dirty="0"/>
                        <a:t>包名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卸载当前目录下某个包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1872643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npm</a:t>
                      </a:r>
                      <a:r>
                        <a:rPr lang="en-US" altLang="zh-CN" dirty="0"/>
                        <a:t> uninstall –g </a:t>
                      </a:r>
                      <a:r>
                        <a:rPr lang="zh-CN" altLang="en-US" dirty="0"/>
                        <a:t>包名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/>
                        <a:t>卸载全局安装路径下的某个包</a:t>
                      </a:r>
                      <a:endParaRPr lang="en-US" alt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0217351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npm</a:t>
                      </a:r>
                      <a:r>
                        <a:rPr lang="en-US" altLang="zh-CN" baseline="0" dirty="0"/>
                        <a:t> update </a:t>
                      </a:r>
                      <a:r>
                        <a:rPr lang="zh-CN" altLang="en-US" baseline="0" dirty="0"/>
                        <a:t>包名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更新当前目录下某个包</a:t>
                      </a:r>
                      <a:endParaRPr lang="en-US" altLang="zh-C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8012389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npm</a:t>
                      </a:r>
                      <a:r>
                        <a:rPr lang="en-US" altLang="zh-CN" dirty="0"/>
                        <a:t> update –g </a:t>
                      </a:r>
                      <a:r>
                        <a:rPr lang="zh-CN" altLang="en-US" dirty="0"/>
                        <a:t>包名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/>
                        <a:t>更新某个全局工具包</a:t>
                      </a:r>
                      <a:endParaRPr lang="en-US" alt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0553692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npm</a:t>
                      </a:r>
                      <a:r>
                        <a:rPr lang="en-US" altLang="zh-CN" dirty="0"/>
                        <a:t> update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/>
                        <a:t>更新当前目录下安装的所有包</a:t>
                      </a:r>
                      <a:endParaRPr lang="en-US" alt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9337683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npm</a:t>
                      </a:r>
                      <a:r>
                        <a:rPr lang="en-US" altLang="zh-CN" dirty="0"/>
                        <a:t> update –g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更新全局所有的工具包</a:t>
                      </a:r>
                      <a:endParaRPr lang="en-US" altLang="zh-C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9797058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390237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2919177-F413-42C5-BEEE-C77E4D49F469}" type="slidenum">
              <a:rPr lang="zh-CN" altLang="en-US" smtClean="0"/>
              <a:pPr>
                <a:defRPr/>
              </a:pPr>
              <a:t>53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npm install-01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全局工具安装 </a:t>
            </a:r>
            <a:r>
              <a:rPr lang="en-US" altLang="zh-CN" dirty="0" err="1"/>
              <a:t>npm</a:t>
            </a:r>
            <a:r>
              <a:rPr lang="en-US" altLang="zh-CN" dirty="0"/>
              <a:t> install –g </a:t>
            </a:r>
            <a:r>
              <a:rPr lang="zh-CN" altLang="en-US" dirty="0"/>
              <a:t>包名</a:t>
            </a:r>
            <a:endParaRPr lang="en-US" altLang="zh-CN" dirty="0"/>
          </a:p>
          <a:p>
            <a:pPr lvl="1"/>
            <a:r>
              <a:rPr lang="zh-CN" altLang="en-US" dirty="0"/>
              <a:t>全局安装一般用于安装命令行工具模块，</a:t>
            </a:r>
            <a:r>
              <a:rPr lang="en-US" altLang="zh-CN" dirty="0"/>
              <a:t>http-server</a:t>
            </a:r>
          </a:p>
          <a:p>
            <a:r>
              <a:rPr lang="zh-CN" altLang="en-US" dirty="0"/>
              <a:t>本地项目依赖安装 </a:t>
            </a:r>
            <a:r>
              <a:rPr lang="en-US" altLang="zh-CN" dirty="0" err="1"/>
              <a:t>npm</a:t>
            </a:r>
            <a:r>
              <a:rPr lang="en-US" altLang="zh-CN" dirty="0"/>
              <a:t> install </a:t>
            </a:r>
            <a:r>
              <a:rPr lang="zh-CN" altLang="en-US" dirty="0"/>
              <a:t>包名</a:t>
            </a:r>
            <a:endParaRPr lang="en-US" altLang="zh-CN" dirty="0"/>
          </a:p>
          <a:p>
            <a:pPr lvl="1"/>
            <a:r>
              <a:rPr lang="zh-CN" altLang="en-US" dirty="0"/>
              <a:t>将一个模块下载到当前项目的</a:t>
            </a:r>
            <a:r>
              <a:rPr lang="en-US" altLang="zh-CN" dirty="0" err="1"/>
              <a:t>node_modules</a:t>
            </a:r>
            <a:r>
              <a:rPr lang="zh-CN" altLang="en-US" dirty="0"/>
              <a:t>子目录</a:t>
            </a:r>
            <a:endParaRPr lang="en-US" altLang="zh-CN" dirty="0"/>
          </a:p>
          <a:p>
            <a:pPr lvl="1"/>
            <a:r>
              <a:rPr lang="zh-CN" altLang="en-US" dirty="0"/>
              <a:t>只有在该项目目录中，才可以使用这些包</a:t>
            </a:r>
            <a:endParaRPr lang="en-US" altLang="zh-CN" dirty="0"/>
          </a:p>
          <a:p>
            <a:pPr lvl="1"/>
            <a:r>
              <a:rPr lang="en-US" altLang="zh-CN" dirty="0" err="1"/>
              <a:t>npm</a:t>
            </a:r>
            <a:r>
              <a:rPr lang="en-US" altLang="zh-CN" dirty="0"/>
              <a:t> install </a:t>
            </a:r>
            <a:r>
              <a:rPr lang="zh-CN" altLang="en-US" dirty="0"/>
              <a:t>之前，会先检查</a:t>
            </a:r>
            <a:r>
              <a:rPr lang="en-US" altLang="zh-CN" dirty="0" err="1"/>
              <a:t>node_modules</a:t>
            </a:r>
            <a:r>
              <a:rPr lang="zh-CN" altLang="en-US" dirty="0"/>
              <a:t>目录中是否已存在该模块，如果存在，就不再重新安装了。</a:t>
            </a:r>
            <a:endParaRPr lang="en-US" altLang="zh-CN" dirty="0"/>
          </a:p>
          <a:p>
            <a:pPr lvl="1"/>
            <a:r>
              <a:rPr lang="en-US" altLang="zh-CN" dirty="0" err="1"/>
              <a:t>npm</a:t>
            </a:r>
            <a:r>
              <a:rPr lang="en-US" altLang="zh-CN" dirty="0"/>
              <a:t> install </a:t>
            </a:r>
            <a:r>
              <a:rPr lang="zh-CN" altLang="en-US" dirty="0"/>
              <a:t>包名 </a:t>
            </a:r>
            <a:r>
              <a:rPr lang="en-US" altLang="zh-CN" dirty="0"/>
              <a:t>–f</a:t>
            </a:r>
            <a:r>
              <a:rPr lang="zh-CN" altLang="en-US" dirty="0"/>
              <a:t>或者</a:t>
            </a:r>
            <a:r>
              <a:rPr lang="en-US" altLang="zh-CN" dirty="0"/>
              <a:t>—force </a:t>
            </a:r>
            <a:r>
              <a:rPr lang="zh-CN" altLang="en-US" dirty="0"/>
              <a:t>强制重新安装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6682788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2919177-F413-42C5-BEEE-C77E4D49F469}" type="slidenum">
              <a:rPr lang="zh-CN" altLang="en-US" smtClean="0"/>
              <a:pPr>
                <a:defRPr/>
              </a:pPr>
              <a:t>54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npm install-02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000" dirty="0" err="1"/>
              <a:t>npm</a:t>
            </a:r>
            <a:r>
              <a:rPr lang="en-US" altLang="zh-CN" sz="2000" dirty="0"/>
              <a:t> install --save </a:t>
            </a:r>
            <a:r>
              <a:rPr lang="zh-CN" altLang="en-US" sz="2000" dirty="0"/>
              <a:t>包名 与 </a:t>
            </a:r>
            <a:r>
              <a:rPr lang="en-US" altLang="zh-CN" sz="2000" dirty="0"/>
              <a:t>dependencies </a:t>
            </a:r>
            <a:r>
              <a:rPr lang="zh-CN" altLang="en-US" sz="2000" dirty="0"/>
              <a:t>字段</a:t>
            </a:r>
            <a:endParaRPr lang="en-US" altLang="zh-CN" sz="2000" dirty="0"/>
          </a:p>
          <a:p>
            <a:r>
              <a:rPr lang="en-US" altLang="zh-CN" sz="2000" dirty="0" err="1"/>
              <a:t>npm</a:t>
            </a:r>
            <a:r>
              <a:rPr lang="en-US" altLang="zh-CN" sz="2000" dirty="0"/>
              <a:t> install </a:t>
            </a:r>
            <a:r>
              <a:rPr lang="zh-CN" altLang="en-US" sz="2000" dirty="0"/>
              <a:t>与 </a:t>
            </a:r>
            <a:r>
              <a:rPr lang="en-US" altLang="zh-CN" sz="2000" dirty="0" err="1"/>
              <a:t>package.json</a:t>
            </a:r>
            <a:r>
              <a:rPr lang="zh-CN" altLang="en-US" sz="2000" dirty="0"/>
              <a:t>中的</a:t>
            </a:r>
            <a:r>
              <a:rPr lang="en-US" altLang="zh-CN" sz="2000" dirty="0"/>
              <a:t>dependencies</a:t>
            </a:r>
          </a:p>
          <a:p>
            <a:pPr lvl="1"/>
            <a:r>
              <a:rPr lang="zh-CN" altLang="en-US" dirty="0"/>
              <a:t>自动找描述文件中的</a:t>
            </a:r>
            <a:r>
              <a:rPr lang="en-US" altLang="zh-CN" dirty="0"/>
              <a:t>dependencies</a:t>
            </a:r>
            <a:r>
              <a:rPr lang="zh-CN" altLang="en-US" dirty="0"/>
              <a:t>字段中的值，一个一个安装</a:t>
            </a:r>
            <a:endParaRPr lang="en-US" altLang="zh-CN" dirty="0"/>
          </a:p>
          <a:p>
            <a:r>
              <a:rPr lang="zh-CN" altLang="en-US" dirty="0"/>
              <a:t>安装指定版本：</a:t>
            </a:r>
            <a:r>
              <a:rPr lang="en-US" altLang="zh-CN" dirty="0" err="1"/>
              <a:t>npm</a:t>
            </a:r>
            <a:r>
              <a:rPr lang="en-US" altLang="zh-CN" dirty="0"/>
              <a:t> install </a:t>
            </a:r>
            <a:r>
              <a:rPr lang="zh-CN" altLang="en-US" dirty="0"/>
              <a:t>包名</a:t>
            </a:r>
            <a:r>
              <a:rPr lang="en-US" altLang="zh-CN" dirty="0"/>
              <a:t>@</a:t>
            </a:r>
            <a:r>
              <a:rPr lang="zh-CN" altLang="en-US" dirty="0"/>
              <a:t>版本号</a:t>
            </a:r>
            <a:endParaRPr lang="en-US" altLang="zh-CN" dirty="0"/>
          </a:p>
          <a:p>
            <a:pPr lvl="1"/>
            <a:r>
              <a:rPr lang="en-US" altLang="zh-CN" dirty="0" err="1"/>
              <a:t>npm</a:t>
            </a:r>
            <a:r>
              <a:rPr lang="en-US" altLang="zh-CN" dirty="0"/>
              <a:t> </a:t>
            </a:r>
            <a:r>
              <a:rPr lang="zh-CN" altLang="en-US" dirty="0"/>
              <a:t>默认会安装最新稳定版</a:t>
            </a:r>
            <a:endParaRPr lang="en-US" altLang="zh-CN" dirty="0"/>
          </a:p>
          <a:p>
            <a:pPr lvl="1"/>
            <a:endParaRPr lang="en-US" altLang="zh-CN" dirty="0"/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0689176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MAKE IT BETTER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2919177-F413-42C5-BEEE-C77E4D49F469}" type="slidenum">
              <a:rPr lang="zh-CN" altLang="en-US" smtClean="0"/>
              <a:pPr>
                <a:defRPr/>
              </a:pPr>
              <a:t>55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npm</a:t>
            </a:r>
            <a:r>
              <a:rPr lang="zh-CN" altLang="en-US" dirty="0"/>
              <a:t>全局工具问题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假如在</a:t>
            </a:r>
            <a:r>
              <a:rPr lang="en-US" altLang="zh-CN" dirty="0"/>
              <a:t>4.3.2</a:t>
            </a:r>
            <a:r>
              <a:rPr lang="zh-CN" altLang="en-US" dirty="0"/>
              <a:t>版本的</a:t>
            </a:r>
            <a:r>
              <a:rPr lang="en-US" altLang="zh-CN" dirty="0"/>
              <a:t>node</a:t>
            </a:r>
            <a:r>
              <a:rPr lang="zh-CN" altLang="en-US" dirty="0"/>
              <a:t>中通过</a:t>
            </a:r>
            <a:r>
              <a:rPr lang="en-US" altLang="zh-CN" dirty="0" err="1"/>
              <a:t>npm</a:t>
            </a:r>
            <a:r>
              <a:rPr lang="zh-CN" altLang="en-US" dirty="0"/>
              <a:t>安装了一个</a:t>
            </a:r>
            <a:r>
              <a:rPr lang="en-US" altLang="zh-CN" dirty="0"/>
              <a:t>http-server</a:t>
            </a:r>
            <a:r>
              <a:rPr lang="zh-CN" altLang="en-US" dirty="0"/>
              <a:t>工具，切换到</a:t>
            </a:r>
            <a:r>
              <a:rPr lang="en-US" altLang="zh-CN" dirty="0"/>
              <a:t>5.7.0</a:t>
            </a:r>
            <a:r>
              <a:rPr lang="zh-CN" altLang="en-US" dirty="0"/>
              <a:t>之后发现</a:t>
            </a:r>
            <a:r>
              <a:rPr lang="en-US" altLang="zh-CN" dirty="0"/>
              <a:t>http-server</a:t>
            </a:r>
            <a:r>
              <a:rPr lang="zh-CN" altLang="en-US" dirty="0"/>
              <a:t>无法使用了。</a:t>
            </a:r>
            <a:endParaRPr lang="en-US" altLang="zh-CN" dirty="0"/>
          </a:p>
          <a:p>
            <a:r>
              <a:rPr lang="zh-CN" altLang="en-US" dirty="0"/>
              <a:t>解决方法：</a:t>
            </a:r>
            <a:endParaRPr lang="en-US" altLang="zh-CN" dirty="0"/>
          </a:p>
          <a:p>
            <a:pPr lvl="1"/>
            <a:r>
              <a:rPr lang="en-US" altLang="zh-CN" dirty="0"/>
              <a:t>1. </a:t>
            </a:r>
            <a:r>
              <a:rPr lang="zh-CN" altLang="en-US" dirty="0"/>
              <a:t>修改</a:t>
            </a:r>
            <a:r>
              <a:rPr lang="en-US" altLang="zh-CN" dirty="0" err="1"/>
              <a:t>npm</a:t>
            </a:r>
            <a:r>
              <a:rPr lang="zh-CN" altLang="en-US" dirty="0"/>
              <a:t>的全局安装路径 </a:t>
            </a:r>
            <a:r>
              <a:rPr lang="en-US" altLang="zh-CN" dirty="0" err="1"/>
              <a:t>npm</a:t>
            </a:r>
            <a:r>
              <a:rPr lang="en-US" altLang="zh-CN" dirty="0"/>
              <a:t> </a:t>
            </a:r>
            <a:r>
              <a:rPr lang="en-US" altLang="zh-CN" dirty="0" err="1"/>
              <a:t>config</a:t>
            </a:r>
            <a:r>
              <a:rPr lang="en-US" altLang="zh-CN" dirty="0"/>
              <a:t> set prefix “”</a:t>
            </a:r>
          </a:p>
          <a:p>
            <a:pPr lvl="1"/>
            <a:r>
              <a:rPr lang="en-US" altLang="zh-CN" dirty="0"/>
              <a:t>2. </a:t>
            </a:r>
            <a:r>
              <a:rPr lang="zh-CN" altLang="en-US" dirty="0"/>
              <a:t>将该路径添加到</a:t>
            </a:r>
            <a:r>
              <a:rPr lang="en-US" altLang="zh-CN" dirty="0"/>
              <a:t>path</a:t>
            </a:r>
            <a:r>
              <a:rPr lang="zh-CN" altLang="en-US" dirty="0"/>
              <a:t>环境变量</a:t>
            </a:r>
            <a:r>
              <a:rPr lang="zh-CN" altLang="en-US" dirty="0" smtClean="0"/>
              <a:t>中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6944686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zh-CN"/>
              <a:t>MAKE IT BETTER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2919177-F413-42C5-BEEE-C77E4D49F469}" type="slidenum">
              <a:rPr lang="zh-CN" altLang="en-US" smtClean="0"/>
              <a:pPr>
                <a:defRPr/>
              </a:pPr>
              <a:t>56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CNPM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淘宝</a:t>
            </a:r>
            <a:r>
              <a:rPr lang="en-US" altLang="zh-CN" dirty="0"/>
              <a:t>NPM</a:t>
            </a:r>
            <a:r>
              <a:rPr lang="zh-CN" altLang="en-US" dirty="0"/>
              <a:t>镜像：</a:t>
            </a:r>
            <a:r>
              <a:rPr lang="en-US" altLang="zh-CN" dirty="0">
                <a:hlinkClick r:id="rId2"/>
              </a:rPr>
              <a:t>http://npm.taobao.org/</a:t>
            </a:r>
            <a:endParaRPr lang="en-US" altLang="zh-CN" dirty="0"/>
          </a:p>
          <a:p>
            <a:r>
              <a:rPr lang="zh-CN" altLang="en-US" dirty="0"/>
              <a:t>与官方</a:t>
            </a:r>
            <a:r>
              <a:rPr lang="en-US" altLang="zh-CN" dirty="0"/>
              <a:t>NPM</a:t>
            </a:r>
            <a:r>
              <a:rPr lang="zh-CN" altLang="en-US" dirty="0"/>
              <a:t>的同步频率目前为</a:t>
            </a:r>
            <a:r>
              <a:rPr lang="en-US" altLang="zh-CN" dirty="0"/>
              <a:t>10</a:t>
            </a:r>
            <a:r>
              <a:rPr lang="zh-CN" altLang="en-US" dirty="0"/>
              <a:t>分钟一次</a:t>
            </a:r>
            <a:endParaRPr lang="en-US" altLang="zh-CN" dirty="0"/>
          </a:p>
          <a:p>
            <a:r>
              <a:rPr lang="zh-CN" altLang="en-US" dirty="0"/>
              <a:t>安装：</a:t>
            </a:r>
            <a:r>
              <a:rPr lang="sv-SE" altLang="zh-CN" sz="1600" dirty="0"/>
              <a:t>npm install -g cnpm </a:t>
            </a:r>
            <a:r>
              <a:rPr lang="sv-SE" altLang="zh-CN" sz="1600" dirty="0" smtClean="0"/>
              <a:t>registry=https</a:t>
            </a:r>
            <a:r>
              <a:rPr lang="sv-SE" altLang="zh-CN" sz="1600" dirty="0"/>
              <a:t>://registry.npm.taobao.org</a:t>
            </a:r>
          </a:p>
          <a:p>
            <a:r>
              <a:rPr lang="zh-CN" altLang="en-US" dirty="0"/>
              <a:t>安装包：</a:t>
            </a:r>
            <a:r>
              <a:rPr lang="en-US" altLang="zh-CN" dirty="0" err="1"/>
              <a:t>cnpm</a:t>
            </a:r>
            <a:r>
              <a:rPr lang="en-US" altLang="zh-CN" dirty="0"/>
              <a:t> install </a:t>
            </a:r>
            <a:r>
              <a:rPr lang="zh-CN" altLang="en-US" dirty="0"/>
              <a:t>包名</a:t>
            </a:r>
            <a:endParaRPr lang="en-US" altLang="zh-CN" dirty="0"/>
          </a:p>
          <a:p>
            <a:r>
              <a:rPr lang="zh-CN" altLang="en-US" dirty="0"/>
              <a:t>其它命令基本一样，一般在安装包的时候使用它就可以了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7462" y="5032214"/>
            <a:ext cx="4029075" cy="93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3791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MAKE IT BETTER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2919177-F413-42C5-BEEE-C77E4D49F469}" type="slidenum">
              <a:rPr lang="zh-CN" altLang="en-US" smtClean="0"/>
              <a:pPr>
                <a:defRPr/>
              </a:pPr>
              <a:t>57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nrm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/>
              <a:t>npm</a:t>
            </a:r>
            <a:r>
              <a:rPr lang="zh-CN" altLang="en-US" dirty="0"/>
              <a:t>的问题：</a:t>
            </a:r>
            <a:endParaRPr lang="en-US" altLang="zh-CN" dirty="0"/>
          </a:p>
          <a:p>
            <a:pPr lvl="1"/>
            <a:r>
              <a:rPr lang="zh-CN" altLang="en-US" dirty="0"/>
              <a:t>资源都在国外，有时候会被墙，导致无法下载或者很慢</a:t>
            </a:r>
            <a:endParaRPr lang="en-US" altLang="zh-CN" dirty="0"/>
          </a:p>
          <a:p>
            <a:r>
              <a:rPr lang="zh-CN" altLang="en-US" dirty="0"/>
              <a:t>作用：切换和管理镜像源</a:t>
            </a:r>
            <a:endParaRPr lang="en-US" altLang="zh-CN" dirty="0"/>
          </a:p>
          <a:p>
            <a:r>
              <a:rPr lang="zh-CN" altLang="en-US" dirty="0"/>
              <a:t>项目地址：</a:t>
            </a:r>
            <a:r>
              <a:rPr lang="en-US" altLang="zh-CN" dirty="0">
                <a:hlinkClick r:id="rId2"/>
              </a:rPr>
              <a:t>https://www.npmjs.com/package/nrm</a:t>
            </a:r>
            <a:endParaRPr lang="en-US" altLang="zh-CN" dirty="0"/>
          </a:p>
          <a:p>
            <a:r>
              <a:rPr lang="zh-CN" altLang="en-US" dirty="0"/>
              <a:t>安装：</a:t>
            </a:r>
            <a:r>
              <a:rPr lang="en-US" altLang="zh-CN" dirty="0" err="1"/>
              <a:t>npm</a:t>
            </a:r>
            <a:r>
              <a:rPr lang="en-US" altLang="zh-CN" dirty="0"/>
              <a:t> install -g </a:t>
            </a:r>
            <a:r>
              <a:rPr lang="en-US" altLang="zh-CN" dirty="0" err="1"/>
              <a:t>nrm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738828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zh-CN"/>
              <a:t>MAKE IT BETTER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2919177-F413-42C5-BEEE-C77E4D49F469}" type="slidenum">
              <a:rPr lang="zh-CN" altLang="en-US" smtClean="0"/>
              <a:pPr>
                <a:defRPr/>
              </a:pPr>
              <a:t>58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总结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包就是在模块的基础之上进一步组织</a:t>
            </a:r>
            <a:r>
              <a:rPr lang="en-US" altLang="zh-CN" dirty="0"/>
              <a:t>JavaScript</a:t>
            </a:r>
            <a:r>
              <a:rPr lang="zh-CN" altLang="en-US" dirty="0"/>
              <a:t>代码</a:t>
            </a:r>
            <a:endParaRPr lang="en-US" altLang="zh-CN" dirty="0"/>
          </a:p>
          <a:p>
            <a:r>
              <a:rPr lang="zh-CN" altLang="en-US" dirty="0"/>
              <a:t>模块的全局安装一般是安装</a:t>
            </a:r>
            <a:r>
              <a:rPr lang="zh-CN" altLang="en-US" dirty="0">
                <a:solidFill>
                  <a:srgbClr val="FF0000"/>
                </a:solidFill>
              </a:rPr>
              <a:t>工具性</a:t>
            </a:r>
            <a:r>
              <a:rPr lang="zh-CN" altLang="en-US" dirty="0"/>
              <a:t>的东西，安装完成后可以使用该工具，例如</a:t>
            </a:r>
            <a:r>
              <a:rPr lang="en-US" altLang="zh-CN" dirty="0"/>
              <a:t>bower</a:t>
            </a:r>
            <a:r>
              <a:rPr lang="zh-CN" altLang="en-US" dirty="0"/>
              <a:t>、</a:t>
            </a:r>
            <a:r>
              <a:rPr lang="en-US" altLang="zh-CN" dirty="0"/>
              <a:t>gulp</a:t>
            </a:r>
            <a:r>
              <a:rPr lang="zh-CN" altLang="en-US" dirty="0"/>
              <a:t>、</a:t>
            </a:r>
            <a:r>
              <a:rPr lang="en-US" altLang="zh-CN" dirty="0"/>
              <a:t>http-server</a:t>
            </a:r>
          </a:p>
          <a:p>
            <a:r>
              <a:rPr lang="zh-CN" altLang="en-US" dirty="0"/>
              <a:t>模块的本地局部安装一般是在项目开发中使用到的功能性模块，和具体的代码相关。</a:t>
            </a:r>
            <a:r>
              <a:rPr lang="zh-CN" altLang="en-US" dirty="0" smtClean="0"/>
              <a:t>例如</a:t>
            </a:r>
            <a:r>
              <a:rPr lang="en-US" altLang="zh-CN" dirty="0" smtClean="0"/>
              <a:t>request</a:t>
            </a:r>
            <a:r>
              <a:rPr lang="zh-CN" altLang="en-US" dirty="0" smtClean="0"/>
              <a:t>、</a:t>
            </a:r>
            <a:endParaRPr lang="en-US" altLang="zh-CN" dirty="0"/>
          </a:p>
          <a:p>
            <a:r>
              <a:rPr lang="zh-CN" altLang="en-US" dirty="0"/>
              <a:t>一个规范的包应该都包含一个</a:t>
            </a:r>
            <a:r>
              <a:rPr lang="en-US" altLang="zh-CN" dirty="0" err="1" smtClean="0"/>
              <a:t>package.json</a:t>
            </a:r>
            <a:r>
              <a:rPr lang="zh-CN" altLang="en-US" dirty="0"/>
              <a:t>文件</a:t>
            </a:r>
            <a:endParaRPr lang="en-US" altLang="zh-CN" dirty="0"/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6609491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zh-CN"/>
              <a:t>MAKE IT BETTER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2919177-F413-42C5-BEEE-C77E4D49F469}" type="slidenum">
              <a:rPr lang="zh-CN" altLang="en-US" smtClean="0"/>
              <a:pPr>
                <a:defRPr/>
              </a:pPr>
              <a:t>59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Node.js</a:t>
            </a:r>
            <a:r>
              <a:rPr lang="zh-CN" altLang="en-US" dirty="0"/>
              <a:t>的作用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I/O</a:t>
            </a:r>
            <a:r>
              <a:rPr lang="zh-CN" altLang="en-US" dirty="0"/>
              <a:t>的意义</a:t>
            </a:r>
            <a:endParaRPr lang="en-US" altLang="zh-CN" dirty="0"/>
          </a:p>
          <a:p>
            <a:r>
              <a:rPr lang="en-US" altLang="zh-CN" dirty="0"/>
              <a:t>Node.js</a:t>
            </a:r>
            <a:r>
              <a:rPr lang="zh-CN" altLang="en-US" dirty="0"/>
              <a:t>想要解决的问题</a:t>
            </a:r>
            <a:endParaRPr lang="en-US" altLang="zh-CN" dirty="0"/>
          </a:p>
          <a:p>
            <a:r>
              <a:rPr lang="zh-CN" altLang="en-US" dirty="0"/>
              <a:t>并发的意义</a:t>
            </a:r>
            <a:endParaRPr lang="en-US" altLang="zh-CN" dirty="0"/>
          </a:p>
          <a:p>
            <a:r>
              <a:rPr lang="zh-CN" altLang="en-US" dirty="0"/>
              <a:t>实现并发的不同方法</a:t>
            </a:r>
          </a:p>
        </p:txBody>
      </p:sp>
    </p:spTree>
    <p:extLst>
      <p:ext uri="{BB962C8B-B14F-4D97-AF65-F5344CB8AC3E}">
        <p14:creationId xmlns:p14="http://schemas.microsoft.com/office/powerpoint/2010/main" val="22872583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zh-CN"/>
              <a:t>MAKE IT BETTER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2919177-F413-42C5-BEEE-C77E4D49F469}" type="slidenum">
              <a:rPr lang="zh-CN" altLang="en-US" smtClean="0"/>
              <a:pPr>
                <a:defRPr/>
              </a:pPr>
              <a:t>6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客户端</a:t>
            </a:r>
            <a:r>
              <a:rPr lang="en-US" altLang="zh-CN"/>
              <a:t>JavaScript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知识回顾</a:t>
            </a:r>
            <a:endParaRPr lang="en-US" altLang="zh-CN" dirty="0"/>
          </a:p>
          <a:p>
            <a:r>
              <a:rPr lang="zh-CN" altLang="en-US" dirty="0"/>
              <a:t>什么是</a:t>
            </a:r>
            <a:r>
              <a:rPr lang="en-US" altLang="zh-CN" dirty="0"/>
              <a:t>JavaScript</a:t>
            </a:r>
            <a:r>
              <a:rPr lang="zh-CN" altLang="en-US" dirty="0"/>
              <a:t>？</a:t>
            </a:r>
            <a:endParaRPr lang="en-US" altLang="zh-CN" dirty="0"/>
          </a:p>
          <a:p>
            <a:r>
              <a:rPr lang="en-US" altLang="zh-CN" dirty="0"/>
              <a:t>JavaScript</a:t>
            </a:r>
            <a:r>
              <a:rPr lang="zh-CN" altLang="en-US" dirty="0"/>
              <a:t>是世界上最好的语言吗？</a:t>
            </a:r>
            <a:endParaRPr lang="en-US" altLang="zh-CN" dirty="0"/>
          </a:p>
          <a:p>
            <a:r>
              <a:rPr lang="zh-CN" altLang="en-US" dirty="0"/>
              <a:t>浏览器与</a:t>
            </a:r>
            <a:r>
              <a:rPr lang="en-US" altLang="zh-CN" dirty="0"/>
              <a:t>JavaScript</a:t>
            </a:r>
            <a:r>
              <a:rPr lang="zh-CN" altLang="en-US" dirty="0"/>
              <a:t>是什么关系？</a:t>
            </a:r>
            <a:endParaRPr lang="en-US" altLang="zh-CN" dirty="0"/>
          </a:p>
          <a:p>
            <a:r>
              <a:rPr lang="zh-CN" altLang="en-US" dirty="0"/>
              <a:t>浏览器中的</a:t>
            </a:r>
            <a:r>
              <a:rPr lang="en-US" altLang="zh-CN" dirty="0"/>
              <a:t>JavaScript</a:t>
            </a:r>
            <a:r>
              <a:rPr lang="zh-CN" altLang="en-US" dirty="0"/>
              <a:t>可以做什么？</a:t>
            </a:r>
            <a:endParaRPr lang="en-US" altLang="zh-CN" dirty="0"/>
          </a:p>
          <a:p>
            <a:r>
              <a:rPr lang="zh-CN" altLang="en-US" dirty="0"/>
              <a:t>浏览器中的</a:t>
            </a:r>
            <a:r>
              <a:rPr lang="en-US" altLang="zh-CN" dirty="0"/>
              <a:t>JavaScript</a:t>
            </a:r>
            <a:r>
              <a:rPr lang="zh-CN" altLang="en-US" dirty="0"/>
              <a:t>不可以做什么？</a:t>
            </a:r>
            <a:endParaRPr lang="en-US" altLang="zh-CN" dirty="0"/>
          </a:p>
          <a:p>
            <a:r>
              <a:rPr lang="en-US" altLang="zh-CN" dirty="0"/>
              <a:t>JavaScript</a:t>
            </a:r>
            <a:r>
              <a:rPr lang="zh-CN" altLang="en-US" dirty="0"/>
              <a:t>只可以运行在浏览器中吗？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9333104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zh-CN"/>
              <a:t>MAKE IT BETTER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2919177-F413-42C5-BEEE-C77E4D49F469}" type="slidenum">
              <a:rPr lang="zh-CN" altLang="en-US" smtClean="0"/>
              <a:pPr>
                <a:defRPr/>
              </a:pPr>
              <a:t>60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Node.js</a:t>
            </a:r>
            <a:r>
              <a:rPr lang="zh-CN" altLang="en-US"/>
              <a:t>官方介绍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Node.js</a:t>
            </a:r>
            <a:r>
              <a:rPr lang="zh-CN" altLang="zh-CN" dirty="0"/>
              <a:t>是构建在</a:t>
            </a:r>
            <a:r>
              <a:rPr lang="en-US" altLang="zh-CN" dirty="0">
                <a:solidFill>
                  <a:srgbClr val="FC0C59"/>
                </a:solidFill>
              </a:rPr>
              <a:t>Chrome V8 </a:t>
            </a:r>
            <a:r>
              <a:rPr lang="zh-CN" altLang="zh-CN" dirty="0">
                <a:solidFill>
                  <a:srgbClr val="FC0C59"/>
                </a:solidFill>
              </a:rPr>
              <a:t>引擎</a:t>
            </a:r>
            <a:r>
              <a:rPr lang="zh-CN" altLang="zh-CN" dirty="0"/>
              <a:t>之上的一个</a:t>
            </a:r>
            <a:r>
              <a:rPr lang="zh-CN" altLang="zh-CN" b="1" dirty="0">
                <a:solidFill>
                  <a:srgbClr val="FC0C59"/>
                </a:solidFill>
              </a:rPr>
              <a:t>平台</a:t>
            </a:r>
          </a:p>
          <a:p>
            <a:endParaRPr lang="en-US" altLang="zh-CN" dirty="0"/>
          </a:p>
          <a:p>
            <a:r>
              <a:rPr lang="en-US" altLang="zh-CN" dirty="0"/>
              <a:t>Node.js</a:t>
            </a:r>
            <a:r>
              <a:rPr lang="zh-CN" altLang="zh-CN" dirty="0"/>
              <a:t>使用</a:t>
            </a:r>
            <a:r>
              <a:rPr lang="zh-CN" altLang="zh-CN" dirty="0">
                <a:solidFill>
                  <a:srgbClr val="FC0C59"/>
                </a:solidFill>
              </a:rPr>
              <a:t>事件驱动的、</a:t>
            </a:r>
            <a:r>
              <a:rPr lang="zh-CN" altLang="zh-CN" dirty="0" smtClean="0">
                <a:solidFill>
                  <a:srgbClr val="FC0C59"/>
                </a:solidFill>
              </a:rPr>
              <a:t>非阻塞的</a:t>
            </a:r>
            <a:r>
              <a:rPr lang="en-US" altLang="zh-CN" dirty="0" smtClean="0">
                <a:solidFill>
                  <a:srgbClr val="FC0C59"/>
                </a:solidFill>
              </a:rPr>
              <a:t>I/O</a:t>
            </a:r>
            <a:r>
              <a:rPr lang="zh-CN" altLang="zh-CN" dirty="0" smtClean="0">
                <a:solidFill>
                  <a:srgbClr val="FC0C59"/>
                </a:solidFill>
              </a:rPr>
              <a:t>模型</a:t>
            </a:r>
            <a:r>
              <a:rPr lang="zh-CN" altLang="zh-CN" dirty="0" smtClean="0"/>
              <a:t>，</a:t>
            </a:r>
            <a:r>
              <a:rPr lang="zh-CN" altLang="zh-CN" dirty="0"/>
              <a:t>这让其既轻量又高效</a:t>
            </a:r>
            <a:r>
              <a:rPr lang="zh-CN" altLang="zh-CN" dirty="0" smtClean="0"/>
              <a:t>。</a:t>
            </a:r>
            <a:endParaRPr lang="zh-CN" altLang="zh-CN" dirty="0"/>
          </a:p>
          <a:p>
            <a:endParaRPr lang="en-US" altLang="zh-CN" dirty="0"/>
          </a:p>
          <a:p>
            <a:r>
              <a:rPr lang="en-US" altLang="zh-CN" dirty="0"/>
              <a:t>Node.js</a:t>
            </a:r>
            <a:r>
              <a:rPr lang="zh-CN" altLang="zh-CN" dirty="0"/>
              <a:t>的包生态系统</a:t>
            </a:r>
            <a:r>
              <a:rPr lang="en-US" altLang="zh-CN" dirty="0" err="1"/>
              <a:t>npm</a:t>
            </a:r>
            <a:r>
              <a:rPr lang="zh-CN" altLang="zh-CN" dirty="0"/>
              <a:t>，是世界上最大的开源库生态系统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917627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zh-CN"/>
              <a:t>MAKE IT BETTER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2919177-F413-42C5-BEEE-C77E4D49F469}" type="slidenum">
              <a:rPr lang="zh-CN" altLang="en-US" smtClean="0"/>
              <a:pPr>
                <a:defRPr/>
              </a:pPr>
              <a:t>61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理解</a:t>
            </a:r>
            <a:r>
              <a:rPr lang="en-US" altLang="zh-CN" dirty="0"/>
              <a:t>I/O</a:t>
            </a:r>
            <a:r>
              <a:rPr lang="zh-CN" altLang="en-US" dirty="0"/>
              <a:t>（</a:t>
            </a:r>
            <a:r>
              <a:rPr lang="en-US" altLang="zh-CN" dirty="0"/>
              <a:t>input/output</a:t>
            </a:r>
            <a:r>
              <a:rPr lang="zh-CN" altLang="en-US" dirty="0"/>
              <a:t>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I/</a:t>
            </a:r>
            <a:r>
              <a:rPr lang="en-US" altLang="zh-CN" dirty="0" err="1"/>
              <a:t>O【input</a:t>
            </a:r>
            <a:r>
              <a:rPr lang="en-US" altLang="zh-CN" dirty="0"/>
              <a:t>/output】</a:t>
            </a:r>
            <a:r>
              <a:rPr lang="zh-CN" altLang="en-US" dirty="0"/>
              <a:t>可以理解</a:t>
            </a:r>
            <a:r>
              <a:rPr lang="zh-CN" altLang="en-US" dirty="0" smtClean="0"/>
              <a:t>为</a:t>
            </a:r>
            <a:r>
              <a:rPr lang="zh-CN" altLang="en-US" dirty="0" smtClean="0">
                <a:solidFill>
                  <a:srgbClr val="FC0C59"/>
                </a:solidFill>
              </a:rPr>
              <a:t>一次输入</a:t>
            </a:r>
            <a:r>
              <a:rPr lang="zh-CN" altLang="en-US" dirty="0">
                <a:solidFill>
                  <a:srgbClr val="FC0C59"/>
                </a:solidFill>
              </a:rPr>
              <a:t>和一次</a:t>
            </a:r>
            <a:r>
              <a:rPr lang="zh-CN" altLang="en-US" dirty="0" smtClean="0">
                <a:solidFill>
                  <a:srgbClr val="FC0C59"/>
                </a:solidFill>
              </a:rPr>
              <a:t>输出之间数据的移动</a:t>
            </a:r>
            <a:endParaRPr lang="en-US" altLang="zh-CN" dirty="0" smtClean="0">
              <a:solidFill>
                <a:srgbClr val="FC0C59"/>
              </a:solidFill>
            </a:endParaRPr>
          </a:p>
          <a:p>
            <a:pPr lvl="1"/>
            <a:r>
              <a:rPr lang="zh-CN" altLang="en-US" dirty="0" smtClean="0"/>
              <a:t>使用键盘敲入内容（）并在屏幕上看到内容的显示（输出）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移动</a:t>
            </a:r>
            <a:r>
              <a:rPr lang="zh-CN" altLang="en-US" dirty="0"/>
              <a:t>鼠标（输入）并在屏幕上看到鼠标的移动（输出）</a:t>
            </a:r>
            <a:endParaRPr lang="en-US" altLang="zh-CN" dirty="0"/>
          </a:p>
          <a:p>
            <a:pPr lvl="1"/>
            <a:endParaRPr lang="en-US" altLang="zh-CN" dirty="0"/>
          </a:p>
          <a:p>
            <a:r>
              <a:rPr lang="en-US" altLang="zh-CN" dirty="0"/>
              <a:t>I/O</a:t>
            </a:r>
            <a:r>
              <a:rPr lang="zh-CN" altLang="en-US" dirty="0"/>
              <a:t>思想示例：在控制台中输入</a:t>
            </a:r>
            <a:r>
              <a:rPr lang="en-US" altLang="zh-CN" sz="2000" dirty="0">
                <a:solidFill>
                  <a:srgbClr val="00B050"/>
                </a:solidFill>
              </a:rPr>
              <a:t>echo ‘hello world’</a:t>
            </a:r>
          </a:p>
          <a:p>
            <a:pPr lvl="1"/>
            <a:r>
              <a:rPr lang="zh-CN" altLang="en-US" sz="2400" dirty="0"/>
              <a:t>从数据移动角度解释上面示例所发生的事情</a:t>
            </a:r>
            <a:endParaRPr lang="en-US" altLang="zh-CN" sz="2000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6381" y="5609230"/>
            <a:ext cx="3450840" cy="729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636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zh-CN"/>
              <a:t>MAKE IT BETTER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2919177-F413-42C5-BEEE-C77E4D49F469}" type="slidenum">
              <a:rPr lang="zh-CN" altLang="en-US" smtClean="0"/>
              <a:pPr>
                <a:defRPr/>
              </a:pPr>
              <a:t>62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处理基本输入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示例：京东用户注册</a:t>
            </a:r>
            <a:endParaRPr lang="en-US" altLang="zh-CN" dirty="0"/>
          </a:p>
          <a:p>
            <a:r>
              <a:rPr lang="zh-CN" altLang="en-US" dirty="0"/>
              <a:t>说明当用户点击注册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  </a:t>
            </a:r>
            <a:r>
              <a:rPr lang="zh-CN" altLang="en-US" dirty="0"/>
              <a:t>的时候出错的可能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r>
              <a:rPr lang="zh-CN" altLang="en-US" sz="2000" dirty="0"/>
              <a:t>在该场景中，用户的输入</a:t>
            </a:r>
            <a:endParaRPr lang="en-US" altLang="zh-CN" sz="2000" dirty="0"/>
          </a:p>
          <a:p>
            <a:pPr marL="400050" lvl="1" indent="0">
              <a:buNone/>
            </a:pPr>
            <a:r>
              <a:rPr lang="zh-CN" altLang="en-US" dirty="0"/>
              <a:t>是</a:t>
            </a:r>
            <a:r>
              <a:rPr lang="zh-CN" altLang="en-US" dirty="0">
                <a:solidFill>
                  <a:srgbClr val="FC0C59"/>
                </a:solidFill>
              </a:rPr>
              <a:t>可以预测的</a:t>
            </a:r>
            <a:r>
              <a:rPr lang="zh-CN" altLang="en-US" dirty="0"/>
              <a:t>，完全可以</a:t>
            </a:r>
            <a:endParaRPr lang="en-US" altLang="zh-CN" dirty="0"/>
          </a:p>
          <a:p>
            <a:pPr marL="400050" lvl="1" indent="0">
              <a:buNone/>
            </a:pPr>
            <a:r>
              <a:rPr lang="zh-CN" altLang="en-US" dirty="0">
                <a:solidFill>
                  <a:srgbClr val="FC0C59"/>
                </a:solidFill>
              </a:rPr>
              <a:t>按照被预测的顺序编写</a:t>
            </a:r>
            <a:endParaRPr lang="en-US" altLang="zh-CN" dirty="0">
              <a:solidFill>
                <a:srgbClr val="FC0C59"/>
              </a:solidFill>
            </a:endParaRPr>
          </a:p>
          <a:p>
            <a:pPr marL="400050" lvl="1" indent="0">
              <a:buNone/>
            </a:pPr>
            <a:r>
              <a:rPr lang="zh-CN" altLang="en-US" dirty="0">
                <a:solidFill>
                  <a:srgbClr val="FC0C59"/>
                </a:solidFill>
              </a:rPr>
              <a:t>程序</a:t>
            </a:r>
            <a:endParaRPr lang="en-US" altLang="zh-CN" dirty="0">
              <a:solidFill>
                <a:srgbClr val="FC0C59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680518"/>
            <a:ext cx="4301413" cy="4368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8483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zh-CN"/>
              <a:t>MAKE IT BETTER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2919177-F413-42C5-BEEE-C77E4D49F469}" type="slidenum">
              <a:rPr lang="zh-CN" altLang="en-US" smtClean="0"/>
              <a:pPr>
                <a:defRPr/>
              </a:pPr>
              <a:t>63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处理超过一个的输入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000" dirty="0"/>
              <a:t>计算机程序可以接受超过一个的输入</a:t>
            </a:r>
            <a:endParaRPr lang="en-US" altLang="zh-CN" sz="2000" dirty="0"/>
          </a:p>
          <a:p>
            <a:r>
              <a:rPr lang="zh-CN" altLang="en-US" sz="2000" dirty="0"/>
              <a:t>例如：右图中的小霸王</a:t>
            </a:r>
            <a:endParaRPr lang="en-US" altLang="zh-CN" sz="2000" dirty="0"/>
          </a:p>
          <a:p>
            <a:r>
              <a:rPr lang="zh-CN" altLang="en-US" sz="2000" dirty="0"/>
              <a:t>上面示例中是一个用户和一个表单</a:t>
            </a:r>
            <a:endParaRPr lang="en-US" altLang="zh-CN" sz="2000" dirty="0"/>
          </a:p>
          <a:p>
            <a:r>
              <a:rPr lang="zh-CN" altLang="en-US" sz="2000" dirty="0"/>
              <a:t>现在是：</a:t>
            </a:r>
            <a:endParaRPr lang="en-US" altLang="zh-CN" sz="2000" dirty="0"/>
          </a:p>
          <a:p>
            <a:pPr lvl="1"/>
            <a:r>
              <a:rPr lang="zh-CN" altLang="en-US" sz="1800" dirty="0"/>
              <a:t>两名玩家</a:t>
            </a:r>
            <a:endParaRPr lang="en-US" altLang="zh-CN" sz="1800" dirty="0"/>
          </a:p>
          <a:p>
            <a:pPr lvl="1"/>
            <a:r>
              <a:rPr lang="zh-CN" altLang="en-US" sz="1800" dirty="0"/>
              <a:t>两个手柄，每个手柄</a:t>
            </a:r>
            <a:r>
              <a:rPr lang="en-US" altLang="zh-CN" sz="1800" dirty="0"/>
              <a:t>8</a:t>
            </a:r>
            <a:r>
              <a:rPr lang="zh-CN" altLang="en-US" sz="1800" dirty="0"/>
              <a:t>个按钮</a:t>
            </a:r>
            <a:endParaRPr lang="en-US" altLang="zh-CN" sz="1800" dirty="0"/>
          </a:p>
          <a:p>
            <a:pPr lvl="1"/>
            <a:endParaRPr lang="en-US" altLang="zh-CN" sz="1800" dirty="0"/>
          </a:p>
          <a:p>
            <a:r>
              <a:rPr lang="zh-CN" altLang="en-US" sz="2200" dirty="0"/>
              <a:t>该示例中：要想解决所有可能发生的场景就是一件巨大的任务，</a:t>
            </a:r>
            <a:r>
              <a:rPr lang="zh-CN" altLang="en-US" sz="2200" dirty="0">
                <a:solidFill>
                  <a:srgbClr val="FC0C59"/>
                </a:solidFill>
              </a:rPr>
              <a:t>要精确预测用户玩游戏的方式及顺序就不容易了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4430" y="4217157"/>
            <a:ext cx="2700919" cy="2025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6497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zh-CN"/>
              <a:t>MAKE IT BETTER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2919177-F413-42C5-BEEE-C77E4D49F469}" type="slidenum">
              <a:rPr lang="zh-CN" altLang="en-US" smtClean="0"/>
              <a:pPr>
                <a:defRPr/>
              </a:pPr>
              <a:t>64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处理海量用户的输入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上百万的玩家</a:t>
            </a:r>
            <a:endParaRPr lang="en-US" altLang="zh-CN" dirty="0" smtClean="0"/>
          </a:p>
          <a:p>
            <a:r>
              <a:rPr lang="zh-CN" altLang="en-US" dirty="0" smtClean="0"/>
              <a:t>上百万个键盘</a:t>
            </a:r>
            <a:endParaRPr lang="en-US" altLang="zh-CN" dirty="0" smtClean="0"/>
          </a:p>
          <a:p>
            <a:r>
              <a:rPr lang="zh-CN" altLang="en-US" dirty="0" smtClean="0"/>
              <a:t>上百万个耳麦</a:t>
            </a:r>
            <a:endParaRPr lang="en-US" altLang="zh-CN" dirty="0" smtClean="0"/>
          </a:p>
          <a:p>
            <a:r>
              <a:rPr lang="zh-CN" altLang="en-US" dirty="0" smtClean="0"/>
              <a:t>玩家在</a:t>
            </a:r>
            <a:r>
              <a:rPr lang="en-US" altLang="zh-CN" dirty="0" smtClean="0"/>
              <a:t>3D</a:t>
            </a:r>
            <a:r>
              <a:rPr lang="zh-CN" altLang="en-US" dirty="0" smtClean="0"/>
              <a:t>虚拟世界中的各种操作</a:t>
            </a:r>
            <a:endParaRPr lang="en-US" altLang="zh-CN" dirty="0" smtClean="0"/>
          </a:p>
          <a:p>
            <a:r>
              <a:rPr lang="zh-CN" altLang="en-US" dirty="0" smtClean="0">
                <a:solidFill>
                  <a:srgbClr val="FC0C59"/>
                </a:solidFill>
              </a:rPr>
              <a:t>要</a:t>
            </a:r>
            <a:r>
              <a:rPr lang="zh-CN" altLang="en-US" dirty="0">
                <a:solidFill>
                  <a:srgbClr val="FC0C59"/>
                </a:solidFill>
              </a:rPr>
              <a:t>想识别出每件可能发生的事情及顺序就成了不可能的任务</a:t>
            </a:r>
            <a:endParaRPr lang="en-US" altLang="zh-CN" dirty="0">
              <a:solidFill>
                <a:srgbClr val="FC0C59"/>
              </a:solidFill>
            </a:endParaRPr>
          </a:p>
          <a:p>
            <a:r>
              <a:rPr lang="zh-CN" altLang="en-US" dirty="0">
                <a:solidFill>
                  <a:srgbClr val="FC0C59"/>
                </a:solidFill>
              </a:rPr>
              <a:t>网络中的</a:t>
            </a:r>
            <a:r>
              <a:rPr lang="en-US" altLang="zh-CN" dirty="0">
                <a:solidFill>
                  <a:srgbClr val="FC0C59"/>
                </a:solidFill>
              </a:rPr>
              <a:t>IO</a:t>
            </a:r>
            <a:r>
              <a:rPr lang="zh-CN" altLang="en-US" dirty="0">
                <a:solidFill>
                  <a:srgbClr val="FC0C59"/>
                </a:solidFill>
              </a:rPr>
              <a:t>是及其复杂的、不可预测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9328" y="5076967"/>
            <a:ext cx="2386281" cy="1160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5892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zh-CN"/>
              <a:t>MAKE IT BETTER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2919177-F413-42C5-BEEE-C77E4D49F469}" type="slidenum">
              <a:rPr lang="zh-CN" altLang="en-US" smtClean="0"/>
              <a:pPr>
                <a:defRPr/>
              </a:pPr>
              <a:t>65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早期的</a:t>
            </a:r>
            <a:r>
              <a:rPr lang="en-US" altLang="zh-CN" dirty="0"/>
              <a:t>Web</a:t>
            </a:r>
            <a:r>
              <a:rPr lang="zh-CN" altLang="en-US" dirty="0">
                <a:solidFill>
                  <a:srgbClr val="FC0C59"/>
                </a:solidFill>
              </a:rPr>
              <a:t>页面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世界上第一个网站：</a:t>
            </a:r>
            <a:r>
              <a:rPr lang="en-US" altLang="zh-CN" sz="1400" dirty="0">
                <a:hlinkClick r:id="rId2"/>
              </a:rPr>
              <a:t>http://info.cern.ch/hypertext/WWW/TheProject.html</a:t>
            </a:r>
            <a:endParaRPr lang="en-US" altLang="zh-CN" sz="1400" dirty="0"/>
          </a:p>
          <a:p>
            <a:r>
              <a:rPr lang="zh-CN" altLang="en-US" dirty="0"/>
              <a:t>功能简单，仅仅是</a:t>
            </a:r>
            <a:r>
              <a:rPr lang="zh-CN" altLang="en-US" dirty="0">
                <a:solidFill>
                  <a:srgbClr val="FC0C59"/>
                </a:solidFill>
              </a:rPr>
              <a:t>知识的分享</a:t>
            </a:r>
            <a:endParaRPr lang="en-US" altLang="zh-CN" dirty="0">
              <a:solidFill>
                <a:srgbClr val="FC0C59"/>
              </a:solidFill>
            </a:endParaRPr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endParaRPr lang="en-US" altLang="zh-CN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7524" y="3158380"/>
            <a:ext cx="5708952" cy="2932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3334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zh-CN"/>
              <a:t>MAKE IT BETTER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2919177-F413-42C5-BEEE-C77E4D49F469}" type="slidenum">
              <a:rPr lang="zh-CN" altLang="en-US" smtClean="0"/>
              <a:pPr>
                <a:defRPr/>
              </a:pPr>
              <a:t>66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现代的</a:t>
            </a:r>
            <a:r>
              <a:rPr lang="en-US" altLang="zh-CN" dirty="0"/>
              <a:t>Web</a:t>
            </a:r>
            <a:r>
              <a:rPr lang="zh-CN" altLang="en-US" dirty="0">
                <a:solidFill>
                  <a:srgbClr val="FC0C59"/>
                </a:solidFill>
              </a:rPr>
              <a:t>应用程序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000" dirty="0"/>
              <a:t>现代</a:t>
            </a:r>
            <a:r>
              <a:rPr lang="en-US" altLang="zh-CN" sz="2000" dirty="0"/>
              <a:t>Web</a:t>
            </a:r>
            <a:r>
              <a:rPr lang="zh-CN" altLang="en-US" sz="2000" dirty="0"/>
              <a:t>应用程序的</a:t>
            </a:r>
            <a:r>
              <a:rPr lang="en-US" altLang="zh-CN" sz="2000" dirty="0"/>
              <a:t>I/O</a:t>
            </a:r>
            <a:r>
              <a:rPr lang="zh-CN" altLang="en-US" sz="2000" dirty="0"/>
              <a:t>是碎片化的、</a:t>
            </a:r>
            <a:r>
              <a:rPr lang="en-US" altLang="zh-CN" sz="2000" dirty="0"/>
              <a:t>I/O</a:t>
            </a:r>
            <a:r>
              <a:rPr lang="zh-CN" altLang="en-US" sz="2000" dirty="0"/>
              <a:t>操作更加频繁</a:t>
            </a:r>
            <a:endParaRPr lang="en-US" altLang="zh-CN" sz="2000" dirty="0"/>
          </a:p>
          <a:p>
            <a:pPr lvl="1"/>
            <a:r>
              <a:rPr lang="zh-CN" altLang="en-US" sz="1600" dirty="0"/>
              <a:t>许多不同的设备发送与接收数据，移动设备、平板电脑、电视等</a:t>
            </a:r>
            <a:endParaRPr lang="en-US" altLang="zh-CN" sz="1600" dirty="0"/>
          </a:p>
          <a:p>
            <a:pPr lvl="1"/>
            <a:r>
              <a:rPr lang="zh-CN" altLang="en-US" sz="1600" dirty="0" smtClean="0"/>
              <a:t>巨大数量的客户同时连接并实时交互</a:t>
            </a:r>
            <a:endParaRPr lang="en-US" altLang="zh-CN" sz="1600" dirty="0" smtClean="0"/>
          </a:p>
          <a:p>
            <a:r>
              <a:rPr lang="zh-CN" altLang="en-US" sz="2000" dirty="0" smtClean="0"/>
              <a:t>如何</a:t>
            </a:r>
            <a:r>
              <a:rPr lang="zh-CN" altLang="en-US" sz="2000" dirty="0" smtClean="0">
                <a:solidFill>
                  <a:srgbClr val="FC0C59"/>
                </a:solidFill>
              </a:rPr>
              <a:t>高效的解决输入和输出</a:t>
            </a:r>
            <a:r>
              <a:rPr lang="zh-CN" altLang="en-US" sz="2000" dirty="0" smtClean="0"/>
              <a:t>就是</a:t>
            </a:r>
            <a:r>
              <a:rPr lang="en-US" altLang="zh-CN" sz="2000" dirty="0" smtClean="0"/>
              <a:t>Node.js</a:t>
            </a:r>
            <a:r>
              <a:rPr lang="zh-CN" altLang="en-US" sz="2000" dirty="0" smtClean="0"/>
              <a:t>解决的问题</a:t>
            </a:r>
            <a:endParaRPr lang="zh-CN" altLang="en-US" sz="2000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9087" y="3619500"/>
            <a:ext cx="5296264" cy="2817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541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zh-CN"/>
              <a:t>MAKE IT BETTER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2919177-F413-42C5-BEEE-C77E4D49F469}" type="slidenum">
              <a:rPr lang="zh-CN" altLang="en-US" smtClean="0"/>
              <a:pPr>
                <a:defRPr/>
              </a:pPr>
              <a:t>67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联网的</a:t>
            </a:r>
            <a:r>
              <a:rPr lang="en-US" altLang="zh-CN" dirty="0"/>
              <a:t>I/O</a:t>
            </a:r>
            <a:r>
              <a:rPr lang="zh-CN" altLang="en-US" dirty="0"/>
              <a:t>不可预测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演示与时间有关的</a:t>
            </a:r>
            <a:r>
              <a:rPr lang="en-US" altLang="zh-CN" dirty="0"/>
              <a:t>I/O</a:t>
            </a:r>
            <a:r>
              <a:rPr lang="zh-CN" altLang="en-US" dirty="0"/>
              <a:t>不可预测性：</a:t>
            </a:r>
            <a:endParaRPr lang="en-US" altLang="zh-CN" dirty="0"/>
          </a:p>
          <a:p>
            <a:pPr lvl="1"/>
            <a:r>
              <a:rPr lang="zh-CN" altLang="en-US" dirty="0"/>
              <a:t>使用</a:t>
            </a:r>
            <a:r>
              <a:rPr lang="en-US" altLang="zh-CN" dirty="0"/>
              <a:t>http</a:t>
            </a:r>
            <a:r>
              <a:rPr lang="zh-CN" altLang="en-US" dirty="0"/>
              <a:t>模块的</a:t>
            </a:r>
            <a:r>
              <a:rPr lang="en-US" altLang="zh-CN" dirty="0"/>
              <a:t>get</a:t>
            </a:r>
            <a:r>
              <a:rPr lang="zh-CN" altLang="en-US" dirty="0"/>
              <a:t>方法获取</a:t>
            </a:r>
            <a:r>
              <a:rPr lang="en-US" altLang="zh-CN" dirty="0" err="1"/>
              <a:t>bat【baidu,qq,sina</a:t>
            </a:r>
            <a:r>
              <a:rPr lang="en-US" altLang="zh-CN" dirty="0"/>
              <a:t>】</a:t>
            </a:r>
            <a:r>
              <a:rPr lang="zh-CN" altLang="en-US" dirty="0"/>
              <a:t>的响应时间</a:t>
            </a:r>
            <a:endParaRPr lang="en-US" altLang="zh-CN" dirty="0"/>
          </a:p>
          <a:p>
            <a:pPr lvl="1"/>
            <a:r>
              <a:rPr lang="zh-CN" altLang="en-US" dirty="0"/>
              <a:t>这里的输入是来自三个不同</a:t>
            </a:r>
            <a:r>
              <a:rPr lang="en-US" altLang="zh-CN" dirty="0"/>
              <a:t>Web</a:t>
            </a:r>
            <a:r>
              <a:rPr lang="zh-CN" altLang="en-US" dirty="0"/>
              <a:t>服务器的响应。</a:t>
            </a:r>
            <a:r>
              <a:rPr lang="en-US" altLang="zh-CN" dirty="0"/>
              <a:t>Node.js</a:t>
            </a:r>
            <a:r>
              <a:rPr lang="zh-CN" altLang="en-US" dirty="0"/>
              <a:t>将输出发送到终端</a:t>
            </a:r>
            <a:endParaRPr lang="en-US" altLang="zh-CN" dirty="0"/>
          </a:p>
          <a:p>
            <a:pPr lvl="1"/>
            <a:r>
              <a:rPr lang="en-US" altLang="zh-CN" dirty="0"/>
              <a:t>Web</a:t>
            </a:r>
            <a:r>
              <a:rPr lang="zh-CN" altLang="en-US" dirty="0"/>
              <a:t>服务器响应时间会随着如下因素的某些因素的不同而变得极为不同</a:t>
            </a:r>
            <a:r>
              <a:rPr lang="en-US" altLang="zh-CN" dirty="0"/>
              <a:t>【</a:t>
            </a:r>
            <a:r>
              <a:rPr lang="zh-CN" altLang="en-US" dirty="0"/>
              <a:t>见备注</a:t>
            </a:r>
            <a:r>
              <a:rPr lang="en-US" altLang="zh-CN" dirty="0"/>
              <a:t>2】</a:t>
            </a:r>
          </a:p>
          <a:p>
            <a:r>
              <a:rPr lang="zh-CN" altLang="en-US" dirty="0"/>
              <a:t>总结：</a:t>
            </a:r>
            <a:r>
              <a:rPr lang="zh-CN" altLang="en-US" dirty="0">
                <a:solidFill>
                  <a:srgbClr val="FC0C59"/>
                </a:solidFill>
              </a:rPr>
              <a:t>基于网络的</a:t>
            </a:r>
            <a:r>
              <a:rPr lang="en-US" altLang="zh-CN" dirty="0">
                <a:solidFill>
                  <a:srgbClr val="FC0C59"/>
                </a:solidFill>
              </a:rPr>
              <a:t>I/O</a:t>
            </a:r>
            <a:r>
              <a:rPr lang="zh-CN" altLang="en-US" dirty="0">
                <a:solidFill>
                  <a:srgbClr val="FC0C59"/>
                </a:solidFill>
              </a:rPr>
              <a:t>不可预测</a:t>
            </a:r>
          </a:p>
        </p:txBody>
      </p:sp>
    </p:spTree>
    <p:extLst>
      <p:ext uri="{BB962C8B-B14F-4D97-AF65-F5344CB8AC3E}">
        <p14:creationId xmlns:p14="http://schemas.microsoft.com/office/powerpoint/2010/main" val="1819145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zh-CN"/>
              <a:t>MAKE IT BETTER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2919177-F413-42C5-BEEE-C77E4D49F469}" type="slidenum">
              <a:rPr lang="zh-CN" altLang="en-US" smtClean="0"/>
              <a:pPr>
                <a:defRPr/>
              </a:pPr>
              <a:t>68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处理不可预测性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000" dirty="0"/>
              <a:t>许多不同类型设备可以连接到</a:t>
            </a:r>
            <a:r>
              <a:rPr lang="en-US" altLang="zh-CN" sz="2000" dirty="0"/>
              <a:t>Web</a:t>
            </a:r>
            <a:r>
              <a:rPr lang="zh-CN" altLang="en-US" sz="2000" dirty="0"/>
              <a:t>应用程序</a:t>
            </a:r>
            <a:endParaRPr lang="en-US" altLang="zh-CN" sz="2000" dirty="0"/>
          </a:p>
          <a:p>
            <a:r>
              <a:rPr lang="zh-CN" altLang="en-US" sz="2000" dirty="0"/>
              <a:t>设备可以作为输入和输出</a:t>
            </a:r>
            <a:endParaRPr lang="en-US" altLang="zh-CN" sz="2000" dirty="0"/>
          </a:p>
          <a:p>
            <a:r>
              <a:rPr lang="zh-CN" altLang="en-US" sz="2000" dirty="0"/>
              <a:t>用户与服务器之间的数据实时传递</a:t>
            </a:r>
            <a:endParaRPr lang="en-US" altLang="zh-CN" sz="2000" dirty="0"/>
          </a:p>
          <a:p>
            <a:r>
              <a:rPr lang="zh-CN" altLang="en-US" dirty="0"/>
              <a:t>以上所有这些都指向了一个词</a:t>
            </a:r>
            <a:r>
              <a:rPr lang="zh-CN" altLang="en-US" dirty="0" smtClean="0"/>
              <a:t>：</a:t>
            </a:r>
            <a:r>
              <a:rPr lang="zh-CN" altLang="en-US" b="1" dirty="0" smtClean="0">
                <a:solidFill>
                  <a:srgbClr val="FC0C59"/>
                </a:solidFill>
              </a:rPr>
              <a:t>并发</a:t>
            </a:r>
            <a:endParaRPr lang="en-US" altLang="zh-CN" b="1" dirty="0" smtClean="0">
              <a:solidFill>
                <a:srgbClr val="FC0C59"/>
              </a:solidFill>
            </a:endParaRPr>
          </a:p>
          <a:p>
            <a:r>
              <a:rPr lang="zh-CN" altLang="en-US" dirty="0" smtClean="0"/>
              <a:t>并发：</a:t>
            </a:r>
            <a:r>
              <a:rPr lang="zh-CN" altLang="en-US" b="1" dirty="0" smtClean="0">
                <a:solidFill>
                  <a:srgbClr val="00B050"/>
                </a:solidFill>
              </a:rPr>
              <a:t>输入会在同时发生并可能互相交互</a:t>
            </a:r>
            <a:endParaRPr lang="en-US" altLang="zh-CN" b="1" dirty="0" smtClean="0">
              <a:solidFill>
                <a:srgbClr val="00B050"/>
              </a:solidFill>
            </a:endParaRPr>
          </a:p>
          <a:p>
            <a:r>
              <a:rPr lang="en-US" altLang="zh-CN" dirty="0" smtClean="0">
                <a:solidFill>
                  <a:srgbClr val="FC0C59"/>
                </a:solidFill>
              </a:rPr>
              <a:t>Node.js</a:t>
            </a:r>
            <a:r>
              <a:rPr lang="zh-CN" altLang="en-US" dirty="0">
                <a:solidFill>
                  <a:srgbClr val="FC0C59"/>
                </a:solidFill>
              </a:rPr>
              <a:t>将</a:t>
            </a:r>
            <a:r>
              <a:rPr lang="en-US" altLang="zh-CN" dirty="0" smtClean="0">
                <a:solidFill>
                  <a:srgbClr val="FC0C59"/>
                </a:solidFill>
              </a:rPr>
              <a:t>JavaScript</a:t>
            </a:r>
            <a:r>
              <a:rPr lang="zh-CN" altLang="en-US" dirty="0">
                <a:solidFill>
                  <a:srgbClr val="FC0C59"/>
                </a:solidFill>
              </a:rPr>
              <a:t>解决不确定性所使用的事件驱动方式引入了进来。因为</a:t>
            </a:r>
            <a:r>
              <a:rPr lang="en-US" altLang="zh-CN" dirty="0">
                <a:solidFill>
                  <a:srgbClr val="FC0C59"/>
                </a:solidFill>
              </a:rPr>
              <a:t>JavaScript</a:t>
            </a:r>
            <a:r>
              <a:rPr lang="zh-CN" altLang="en-US" dirty="0">
                <a:solidFill>
                  <a:srgbClr val="FC0C59"/>
                </a:solidFill>
              </a:rPr>
              <a:t>是一种事件驱动的语言，旨在能够对外界的事件作出响应</a:t>
            </a:r>
            <a:endParaRPr lang="en-US" altLang="zh-CN" dirty="0">
              <a:solidFill>
                <a:srgbClr val="FC0C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77500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zh-CN"/>
              <a:t>MAKE IT BETTER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2919177-F413-42C5-BEEE-C77E4D49F469}" type="slidenum">
              <a:rPr lang="zh-CN" altLang="en-US" smtClean="0"/>
              <a:pPr>
                <a:defRPr/>
              </a:pPr>
              <a:t>69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小结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了解基本的</a:t>
            </a:r>
            <a:r>
              <a:rPr lang="en-US" altLang="zh-CN" dirty="0" smtClean="0"/>
              <a:t>I/O</a:t>
            </a:r>
            <a:r>
              <a:rPr lang="zh-CN" altLang="en-US" dirty="0" smtClean="0"/>
              <a:t>思想以及现代</a:t>
            </a:r>
            <a:r>
              <a:rPr lang="en-US" altLang="zh-CN" dirty="0" smtClean="0"/>
              <a:t>Web</a:t>
            </a:r>
            <a:r>
              <a:rPr lang="zh-CN" altLang="en-US" dirty="0" smtClean="0"/>
              <a:t>应用程序中输入和输出的数量如何巨大</a:t>
            </a:r>
            <a:endParaRPr lang="en-US" altLang="zh-CN" dirty="0" smtClean="0"/>
          </a:p>
          <a:p>
            <a:r>
              <a:rPr lang="zh-CN" altLang="en-US" dirty="0" smtClean="0"/>
              <a:t>在软件开发中要按时间和顺序预测人类行为是困难的</a:t>
            </a:r>
            <a:endParaRPr lang="en-US" altLang="zh-CN" dirty="0" smtClean="0"/>
          </a:p>
          <a:p>
            <a:r>
              <a:rPr lang="en-US" altLang="zh-CN" dirty="0" smtClean="0"/>
              <a:t>JavaScript</a:t>
            </a:r>
            <a:r>
              <a:rPr lang="zh-CN" altLang="en-US" dirty="0"/>
              <a:t>如何</a:t>
            </a:r>
            <a:r>
              <a:rPr lang="zh-CN" altLang="en-US" dirty="0" smtClean="0"/>
              <a:t>通过事件驱动的方式</a:t>
            </a:r>
            <a:r>
              <a:rPr lang="zh-CN" altLang="en-US" dirty="0"/>
              <a:t>来响应的思想</a:t>
            </a:r>
            <a:endParaRPr lang="en-US" altLang="zh-CN" dirty="0"/>
          </a:p>
          <a:p>
            <a:r>
              <a:rPr lang="zh-CN" altLang="en-US" dirty="0"/>
              <a:t>并发的</a:t>
            </a:r>
            <a:r>
              <a:rPr lang="zh-CN" altLang="en-US" dirty="0" smtClean="0"/>
              <a:t>思想</a:t>
            </a:r>
            <a:endParaRPr lang="en-US" altLang="zh-CN" dirty="0"/>
          </a:p>
          <a:p>
            <a:r>
              <a:rPr lang="en-US" altLang="zh-CN" dirty="0"/>
              <a:t>Node.js</a:t>
            </a:r>
            <a:r>
              <a:rPr lang="zh-CN" altLang="en-US" dirty="0"/>
              <a:t>主要想解决的问题</a:t>
            </a:r>
            <a:endParaRPr lang="en-US" altLang="zh-CN" dirty="0"/>
          </a:p>
          <a:p>
            <a:r>
              <a:rPr lang="zh-CN" altLang="en-US" dirty="0"/>
              <a:t>思想总结：并发是软件开发中一直存在的问题，</a:t>
            </a:r>
            <a:r>
              <a:rPr lang="en-US" altLang="zh-CN" dirty="0"/>
              <a:t>Node.js</a:t>
            </a:r>
            <a:r>
              <a:rPr lang="zh-CN" altLang="en-US" dirty="0"/>
              <a:t>是对该问题的一个响应</a:t>
            </a:r>
            <a:r>
              <a:rPr lang="en-US" altLang="zh-CN" dirty="0"/>
              <a:t>,</a:t>
            </a:r>
            <a:r>
              <a:rPr lang="zh-CN" altLang="en-US" dirty="0"/>
              <a:t>尤其是在网络环境中</a:t>
            </a:r>
          </a:p>
        </p:txBody>
      </p:sp>
    </p:spTree>
    <p:extLst>
      <p:ext uri="{BB962C8B-B14F-4D97-AF65-F5344CB8AC3E}">
        <p14:creationId xmlns:p14="http://schemas.microsoft.com/office/powerpoint/2010/main" val="18319506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zh-CN"/>
              <a:t>MAKE IT BETTER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2919177-F413-42C5-BEEE-C77E4D49F469}" type="slidenum">
              <a:rPr lang="zh-CN" altLang="en-US" smtClean="0"/>
              <a:pPr>
                <a:defRPr/>
              </a:pPr>
              <a:t>7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服务器端</a:t>
            </a:r>
            <a:r>
              <a:rPr lang="en-US" altLang="zh-CN"/>
              <a:t>JavaScript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使用</a:t>
            </a:r>
            <a:r>
              <a:rPr lang="en-US" altLang="zh-CN" dirty="0"/>
              <a:t>JavaScript</a:t>
            </a:r>
            <a:r>
              <a:rPr lang="zh-CN" altLang="en-US" dirty="0"/>
              <a:t>在浏览器中控制</a:t>
            </a:r>
            <a:r>
              <a:rPr lang="en-US" altLang="zh-CN" dirty="0"/>
              <a:t>DOM</a:t>
            </a:r>
            <a:r>
              <a:rPr lang="zh-CN" altLang="en-US" dirty="0"/>
              <a:t>元素作页面交互，这就是客户端</a:t>
            </a:r>
            <a:r>
              <a:rPr lang="en-US" altLang="zh-CN" dirty="0"/>
              <a:t>JavaScript</a:t>
            </a:r>
            <a:r>
              <a:rPr lang="zh-CN" altLang="en-US" dirty="0"/>
              <a:t>，因为它发生在浏览器或者客户端。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服务器端</a:t>
            </a:r>
            <a:r>
              <a:rPr lang="en-US" altLang="zh-CN" dirty="0"/>
              <a:t>JavaScript</a:t>
            </a:r>
            <a:r>
              <a:rPr lang="zh-CN" altLang="en-US" dirty="0"/>
              <a:t>发生在把页面发送给浏览器之前的服务器上，当然，使用的同样的语言！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7102615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2919177-F413-42C5-BEEE-C77E4D49F469}" type="slidenum">
              <a:rPr lang="zh-CN" altLang="en-US" smtClean="0"/>
              <a:pPr>
                <a:defRPr/>
              </a:pPr>
              <a:t>70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Node</a:t>
            </a:r>
            <a:r>
              <a:rPr lang="zh-CN" altLang="en-US"/>
              <a:t>调试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/>
              <a:t>任何一个平台的开发都离不开调试</a:t>
            </a:r>
            <a:endParaRPr lang="en-US" altLang="zh-CN"/>
          </a:p>
          <a:p>
            <a:r>
              <a:rPr lang="zh-CN" altLang="en-US"/>
              <a:t>调试不仅仅是工具</a:t>
            </a:r>
            <a:endParaRPr lang="en-US" altLang="zh-CN"/>
          </a:p>
          <a:p>
            <a:r>
              <a:rPr lang="zh-CN" altLang="en-US"/>
              <a:t>一个优秀的开发人员</a:t>
            </a:r>
            <a:r>
              <a:rPr lang="en-US" altLang="zh-CN"/>
              <a:t>-&gt;</a:t>
            </a:r>
            <a:r>
              <a:rPr lang="zh-CN" altLang="en-US"/>
              <a:t>调试能力很重要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937908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zh-CN"/>
              <a:t>MAKE IT BETTER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2919177-F413-42C5-BEEE-C77E4D49F469}" type="slidenum">
              <a:rPr lang="zh-CN" altLang="en-US" smtClean="0"/>
              <a:pPr>
                <a:defRPr/>
              </a:pPr>
              <a:t>71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调试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800"/>
              <a:t>任何一个平台的开发都离不开调试</a:t>
            </a:r>
            <a:endParaRPr lang="en-US" altLang="zh-CN" sz="2800"/>
          </a:p>
          <a:p>
            <a:r>
              <a:rPr lang="zh-CN" altLang="en-US" sz="2800"/>
              <a:t>找到并去除缺陷的过程</a:t>
            </a:r>
            <a:endParaRPr lang="en-US" altLang="zh-CN" sz="2800"/>
          </a:p>
          <a:p>
            <a:pPr marL="800100" lvl="1"/>
            <a:r>
              <a:rPr lang="zh-CN" altLang="en-US" sz="2400">
                <a:solidFill>
                  <a:srgbClr val="FC0C59"/>
                </a:solidFill>
              </a:rPr>
              <a:t>系统化注释掉或禁用代码块</a:t>
            </a:r>
            <a:endParaRPr lang="en-US" altLang="zh-CN" sz="2400">
              <a:solidFill>
                <a:srgbClr val="FC0C59"/>
              </a:solidFill>
            </a:endParaRPr>
          </a:p>
          <a:p>
            <a:pPr marL="800100" lvl="1"/>
            <a:r>
              <a:rPr lang="zh-CN" altLang="en-US" sz="2400">
                <a:solidFill>
                  <a:srgbClr val="FC0C59"/>
                </a:solidFill>
              </a:rPr>
              <a:t>分析网络数据流，确定问题是客户端还是服务器</a:t>
            </a:r>
            <a:endParaRPr lang="en-US" altLang="zh-CN" sz="2400">
              <a:solidFill>
                <a:srgbClr val="FC0C59"/>
              </a:solidFill>
            </a:endParaRPr>
          </a:p>
          <a:p>
            <a:pPr marL="800100" lvl="1"/>
            <a:r>
              <a:rPr lang="zh-CN" altLang="en-US" sz="2400">
                <a:solidFill>
                  <a:srgbClr val="FC0C59"/>
                </a:solidFill>
              </a:rPr>
              <a:t>使用之前能用的输入，并一点一定地修改输入，直到问题呈现</a:t>
            </a:r>
            <a:endParaRPr lang="en-US" altLang="zh-CN" sz="2400">
              <a:solidFill>
                <a:srgbClr val="FC0C59"/>
              </a:solidFill>
            </a:endParaRPr>
          </a:p>
          <a:p>
            <a:pPr marL="800100" lvl="1"/>
            <a:r>
              <a:rPr lang="zh-CN" altLang="en-US" sz="2400">
                <a:solidFill>
                  <a:srgbClr val="FC0C59"/>
                </a:solidFill>
              </a:rPr>
              <a:t>用版本控制逐次回退，直到问题消失</a:t>
            </a:r>
          </a:p>
        </p:txBody>
      </p:sp>
    </p:spTree>
    <p:extLst>
      <p:ext uri="{BB962C8B-B14F-4D97-AF65-F5344CB8AC3E}">
        <p14:creationId xmlns:p14="http://schemas.microsoft.com/office/powerpoint/2010/main" val="7554570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zh-CN"/>
              <a:t>MAKE IT BETTER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2919177-F413-42C5-BEEE-C77E4D49F469}" type="slidenum">
              <a:rPr lang="zh-CN" altLang="en-US" smtClean="0"/>
              <a:pPr>
                <a:defRPr/>
              </a:pPr>
              <a:t>72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Node</a:t>
            </a:r>
            <a:r>
              <a:rPr lang="zh-CN" altLang="en-US"/>
              <a:t>调试</a:t>
            </a:r>
            <a:r>
              <a:rPr lang="en-US" altLang="zh-CN"/>
              <a:t>-</a:t>
            </a:r>
            <a:r>
              <a:rPr lang="en-US" altLang="zh-CN" sz="4000"/>
              <a:t>console.log()</a:t>
            </a:r>
            <a:endParaRPr lang="zh-CN" altLang="en-US" sz="40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3600"/>
              <a:t>最方便也最简单的：</a:t>
            </a:r>
            <a:endParaRPr lang="en-US" altLang="zh-CN" sz="3600"/>
          </a:p>
          <a:p>
            <a:pPr lvl="1"/>
            <a:r>
              <a:rPr lang="en-US" altLang="zh-CN" sz="4000" b="1">
                <a:solidFill>
                  <a:srgbClr val="FC0C59"/>
                </a:solidFill>
              </a:rPr>
              <a:t>console.log()</a:t>
            </a:r>
          </a:p>
          <a:p>
            <a:endParaRPr lang="en-US" altLang="zh-CN" sz="3200"/>
          </a:p>
        </p:txBody>
      </p:sp>
    </p:spTree>
    <p:extLst>
      <p:ext uri="{BB962C8B-B14F-4D97-AF65-F5344CB8AC3E}">
        <p14:creationId xmlns:p14="http://schemas.microsoft.com/office/powerpoint/2010/main" val="1788940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zh-CN"/>
              <a:t>MAKE IT BETTER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2919177-F413-42C5-BEEE-C77E4D49F469}" type="slidenum">
              <a:rPr lang="zh-CN" altLang="en-US" smtClean="0"/>
              <a:pPr>
                <a:defRPr/>
              </a:pPr>
              <a:t>73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Node</a:t>
            </a:r>
            <a:r>
              <a:rPr lang="zh-CN" altLang="en-US"/>
              <a:t>调试</a:t>
            </a:r>
            <a:r>
              <a:rPr lang="en-US" altLang="zh-CN"/>
              <a:t>-</a:t>
            </a:r>
            <a:r>
              <a:rPr lang="en-US" altLang="zh-CN" sz="3200"/>
              <a:t>node</a:t>
            </a:r>
            <a:r>
              <a:rPr lang="zh-CN" altLang="en-US" sz="3200"/>
              <a:t>内置调试器</a:t>
            </a:r>
            <a:endParaRPr lang="zh-CN" altLang="en-US" sz="48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800"/>
              <a:t>启动调试：</a:t>
            </a:r>
            <a:r>
              <a:rPr lang="en-US" altLang="zh-CN" sz="2800">
                <a:solidFill>
                  <a:srgbClr val="FC0C59"/>
                </a:solidFill>
              </a:rPr>
              <a:t>node debug hello.js</a:t>
            </a:r>
          </a:p>
          <a:p>
            <a:endParaRPr lang="en-US" altLang="zh-CN"/>
          </a:p>
          <a:p>
            <a:r>
              <a:rPr lang="zh-CN" altLang="en-US" sz="3200"/>
              <a:t>常用命令</a:t>
            </a:r>
            <a:endParaRPr lang="en-US" altLang="zh-CN" sz="3200"/>
          </a:p>
          <a:p>
            <a:pPr lvl="1"/>
            <a:r>
              <a:rPr lang="en-US" altLang="zh-CN" sz="2800">
                <a:solidFill>
                  <a:srgbClr val="FF0000"/>
                </a:solidFill>
              </a:rPr>
              <a:t>help</a:t>
            </a:r>
            <a:r>
              <a:rPr lang="en-US" altLang="zh-CN" sz="2800"/>
              <a:t>	</a:t>
            </a:r>
            <a:r>
              <a:rPr lang="zh-CN" altLang="en-US" sz="2800"/>
              <a:t>查看可用命令列表</a:t>
            </a:r>
            <a:endParaRPr lang="en-US" altLang="zh-CN" sz="2800"/>
          </a:p>
          <a:p>
            <a:pPr lvl="1"/>
            <a:r>
              <a:rPr lang="en-US" altLang="zh-CN" sz="2800">
                <a:solidFill>
                  <a:srgbClr val="FF0000"/>
                </a:solidFill>
              </a:rPr>
              <a:t>n</a:t>
            </a:r>
            <a:r>
              <a:rPr lang="zh-CN" altLang="en-US" sz="2800"/>
              <a:t>（下一步），</a:t>
            </a:r>
            <a:r>
              <a:rPr lang="en-US" altLang="zh-CN" sz="2800">
                <a:solidFill>
                  <a:srgbClr val="FF0000"/>
                </a:solidFill>
              </a:rPr>
              <a:t>s</a:t>
            </a:r>
            <a:r>
              <a:rPr lang="zh-CN" altLang="en-US" sz="2800"/>
              <a:t>（步入），</a:t>
            </a:r>
            <a:r>
              <a:rPr lang="en-US" altLang="zh-CN" sz="2800">
                <a:solidFill>
                  <a:srgbClr val="FF0000"/>
                </a:solidFill>
              </a:rPr>
              <a:t>o</a:t>
            </a:r>
            <a:r>
              <a:rPr lang="zh-CN" altLang="en-US" sz="2800"/>
              <a:t>（步出）</a:t>
            </a:r>
            <a:endParaRPr lang="en-US" altLang="zh-CN" sz="2800"/>
          </a:p>
        </p:txBody>
      </p:sp>
    </p:spTree>
    <p:extLst>
      <p:ext uri="{BB962C8B-B14F-4D97-AF65-F5344CB8AC3E}">
        <p14:creationId xmlns:p14="http://schemas.microsoft.com/office/powerpoint/2010/main" val="31184867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zh-CN"/>
              <a:t>MAKE IT BETTER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2919177-F413-42C5-BEEE-C77E4D49F469}" type="slidenum">
              <a:rPr lang="zh-CN" altLang="en-US" smtClean="0"/>
              <a:pPr>
                <a:defRPr/>
              </a:pPr>
              <a:t>74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Node</a:t>
            </a:r>
            <a:r>
              <a:rPr lang="zh-CN" altLang="en-US"/>
              <a:t>调试</a:t>
            </a:r>
            <a:r>
              <a:rPr lang="en-US" altLang="zh-CN"/>
              <a:t>-</a:t>
            </a:r>
            <a:r>
              <a:rPr lang="en-US" altLang="zh-CN" sz="4000"/>
              <a:t>node-inspector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一个第三方调试工具：</a:t>
            </a:r>
            <a:r>
              <a:rPr lang="en-US" altLang="zh-CN" dirty="0">
                <a:solidFill>
                  <a:srgbClr val="FC0C59"/>
                </a:solidFill>
              </a:rPr>
              <a:t>node-inspector</a:t>
            </a:r>
          </a:p>
          <a:p>
            <a:r>
              <a:rPr lang="en-US" altLang="zh-CN" sz="2000" dirty="0">
                <a:hlinkClick r:id="rId3"/>
              </a:rPr>
              <a:t>https://www.npmjs.com/package/node-inspector</a:t>
            </a:r>
            <a:endParaRPr lang="en-US" altLang="zh-CN" sz="3200" dirty="0"/>
          </a:p>
          <a:p>
            <a:r>
              <a:rPr lang="zh-CN" altLang="en-US" dirty="0"/>
              <a:t>安装：</a:t>
            </a:r>
            <a:r>
              <a:rPr lang="en-US" altLang="zh-CN" dirty="0" err="1">
                <a:solidFill>
                  <a:srgbClr val="FC0C59"/>
                </a:solidFill>
              </a:rPr>
              <a:t>npm</a:t>
            </a:r>
            <a:r>
              <a:rPr lang="en-US" altLang="zh-CN" dirty="0">
                <a:solidFill>
                  <a:srgbClr val="FC0C59"/>
                </a:solidFill>
              </a:rPr>
              <a:t> install -g node-inspector</a:t>
            </a:r>
          </a:p>
          <a:p>
            <a:r>
              <a:rPr lang="en-US" altLang="zh-CN" sz="2000" dirty="0"/>
              <a:t>1. </a:t>
            </a:r>
            <a:r>
              <a:rPr lang="zh-CN" altLang="en-US" sz="2000" dirty="0"/>
              <a:t>启动调试器：</a:t>
            </a:r>
            <a:r>
              <a:rPr lang="en-US" altLang="zh-CN" sz="2000" dirty="0"/>
              <a:t>node-inspector</a:t>
            </a:r>
            <a:r>
              <a:rPr lang="zh-CN" altLang="en-US" sz="2000" dirty="0"/>
              <a:t>，保持挂起不要关闭</a:t>
            </a:r>
            <a:endParaRPr lang="en-US" altLang="zh-CN" sz="2000" dirty="0"/>
          </a:p>
          <a:p>
            <a:r>
              <a:rPr lang="en-US" altLang="zh-CN" dirty="0"/>
              <a:t>2. </a:t>
            </a:r>
            <a:r>
              <a:rPr lang="zh-CN" altLang="en-US" dirty="0"/>
              <a:t>打开另一个命令台，以调试模式启动程序：</a:t>
            </a:r>
            <a:endParaRPr lang="en-US" altLang="zh-CN" dirty="0"/>
          </a:p>
          <a:p>
            <a:pPr lvl="1"/>
            <a:r>
              <a:rPr lang="en-US" altLang="zh-CN" dirty="0">
                <a:solidFill>
                  <a:srgbClr val="FC0C59"/>
                </a:solidFill>
              </a:rPr>
              <a:t>node </a:t>
            </a:r>
            <a:r>
              <a:rPr lang="en-US" altLang="zh-CN" sz="2400" dirty="0">
                <a:solidFill>
                  <a:srgbClr val="FC0C59"/>
                </a:solidFill>
              </a:rPr>
              <a:t>--</a:t>
            </a:r>
            <a:r>
              <a:rPr lang="en-US" altLang="zh-CN" dirty="0">
                <a:solidFill>
                  <a:srgbClr val="FC0C59"/>
                </a:solidFill>
              </a:rPr>
              <a:t>debug foo.js</a:t>
            </a:r>
            <a:endParaRPr lang="en-US" altLang="zh-CN" dirty="0"/>
          </a:p>
          <a:p>
            <a:pPr lvl="1"/>
            <a:r>
              <a:rPr lang="en-US" altLang="zh-CN" dirty="0">
                <a:solidFill>
                  <a:srgbClr val="FC0C59"/>
                </a:solidFill>
              </a:rPr>
              <a:t>node --debug-</a:t>
            </a:r>
            <a:r>
              <a:rPr lang="en-US" altLang="zh-CN" dirty="0" err="1">
                <a:solidFill>
                  <a:srgbClr val="FC0C59"/>
                </a:solidFill>
              </a:rPr>
              <a:t>brk</a:t>
            </a:r>
            <a:r>
              <a:rPr lang="en-US" altLang="zh-CN" dirty="0">
                <a:solidFill>
                  <a:srgbClr val="FC0C59"/>
                </a:solidFill>
              </a:rPr>
              <a:t> foo.js</a:t>
            </a:r>
            <a:r>
              <a:rPr lang="en-US" altLang="zh-CN" dirty="0"/>
              <a:t> </a:t>
            </a:r>
            <a:r>
              <a:rPr lang="zh-CN" altLang="en-US" sz="1800" dirty="0"/>
              <a:t>调试器会在程序的第一行停住</a:t>
            </a:r>
            <a:endParaRPr lang="en-US" altLang="zh-CN" dirty="0"/>
          </a:p>
          <a:p>
            <a:r>
              <a:rPr lang="en-US" altLang="zh-CN" dirty="0"/>
              <a:t>3. </a:t>
            </a:r>
            <a:r>
              <a:rPr lang="zh-CN" altLang="en-US" dirty="0"/>
              <a:t>访问：</a:t>
            </a:r>
            <a:r>
              <a:rPr lang="en-US" altLang="zh-CN" sz="1800" dirty="0">
                <a:hlinkClick r:id="rId4"/>
              </a:rPr>
              <a:t>http://localhost:8080/debug?port=5858</a:t>
            </a:r>
            <a:endParaRPr lang="en-US" altLang="zh-CN" sz="1800" dirty="0"/>
          </a:p>
          <a:p>
            <a:endParaRPr lang="en-US" altLang="zh-CN" dirty="0">
              <a:solidFill>
                <a:srgbClr val="FC0C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10641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zh-CN"/>
              <a:t>MAKE IT BETTER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2919177-F413-42C5-BEEE-C77E4D49F469}" type="slidenum">
              <a:rPr lang="zh-CN" altLang="en-US" smtClean="0"/>
              <a:pPr>
                <a:defRPr/>
              </a:pPr>
              <a:t>75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Node</a:t>
            </a:r>
            <a:r>
              <a:rPr lang="zh-CN" altLang="en-US"/>
              <a:t>调试</a:t>
            </a:r>
            <a:r>
              <a:rPr lang="en-US" altLang="zh-CN"/>
              <a:t>-</a:t>
            </a:r>
            <a:r>
              <a:rPr lang="en-US" altLang="zh-CN" sz="2800"/>
              <a:t>node inspector</a:t>
            </a:r>
            <a:r>
              <a:rPr lang="zh-CN" altLang="en-US" sz="2800"/>
              <a:t>使用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1800" dirty="0"/>
              <a:t>设置断点：单击行号</a:t>
            </a:r>
            <a:endParaRPr lang="en-US" altLang="zh-CN" sz="1800" dirty="0"/>
          </a:p>
          <a:p>
            <a:r>
              <a:rPr lang="zh-CN" altLang="en-US" sz="1800" dirty="0"/>
              <a:t>恢复脚本执行：</a:t>
            </a:r>
            <a:r>
              <a:rPr lang="en-US" altLang="zh-CN" sz="1800" dirty="0">
                <a:solidFill>
                  <a:srgbClr val="FC0C59"/>
                </a:solidFill>
              </a:rPr>
              <a:t>F8</a:t>
            </a:r>
          </a:p>
          <a:p>
            <a:r>
              <a:rPr lang="zh-CN" altLang="en-US" sz="1800" dirty="0"/>
              <a:t>经过下一个函数调用：</a:t>
            </a:r>
            <a:r>
              <a:rPr lang="en-US" altLang="zh-CN" sz="1800" dirty="0">
                <a:solidFill>
                  <a:srgbClr val="FC0C59"/>
                </a:solidFill>
              </a:rPr>
              <a:t>F10</a:t>
            </a:r>
          </a:p>
          <a:p>
            <a:r>
              <a:rPr lang="zh-CN" altLang="en-US" sz="1800" dirty="0"/>
              <a:t>进入下一个函数调用：</a:t>
            </a:r>
            <a:r>
              <a:rPr lang="en-US" altLang="zh-CN" sz="1800" dirty="0">
                <a:solidFill>
                  <a:srgbClr val="FC0C59"/>
                </a:solidFill>
              </a:rPr>
              <a:t>F11</a:t>
            </a:r>
          </a:p>
          <a:p>
            <a:r>
              <a:rPr lang="zh-CN" altLang="en-US" sz="1800" dirty="0"/>
              <a:t>步出当前函数：</a:t>
            </a:r>
            <a:r>
              <a:rPr lang="en-US" altLang="zh-CN" sz="1800" dirty="0">
                <a:solidFill>
                  <a:srgbClr val="FC0C59"/>
                </a:solidFill>
              </a:rPr>
              <a:t>Shift+F11</a:t>
            </a:r>
          </a:p>
          <a:p>
            <a:r>
              <a:rPr lang="zh-CN" altLang="en-US" sz="1800" dirty="0"/>
              <a:t>监视变量</a:t>
            </a:r>
            <a:endParaRPr lang="en-US" altLang="zh-CN" sz="1800" dirty="0"/>
          </a:p>
          <a:p>
            <a:r>
              <a:rPr lang="zh-CN" altLang="en-US" sz="1800" dirty="0"/>
              <a:t>使用控制台，探查变量，调用函数，建议不要过多使用这种方式动态修改运行中的程序，太容易迷糊</a:t>
            </a:r>
            <a:endParaRPr lang="en-US" altLang="zh-CN" sz="1800" dirty="0">
              <a:solidFill>
                <a:srgbClr val="FC0C59"/>
              </a:solidFill>
            </a:endParaRPr>
          </a:p>
          <a:p>
            <a:r>
              <a:rPr lang="zh-CN" altLang="en-US" sz="1800" dirty="0">
                <a:solidFill>
                  <a:srgbClr val="FC0C59"/>
                </a:solidFill>
              </a:rPr>
              <a:t>调试异步函数</a:t>
            </a:r>
            <a:endParaRPr lang="en-US" altLang="zh-CN" sz="1800" dirty="0">
              <a:solidFill>
                <a:srgbClr val="FC0C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6285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zh-CN"/>
              <a:t>MAKE IT BETTER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2919177-F413-42C5-BEEE-C77E4D49F469}" type="slidenum">
              <a:rPr lang="zh-CN" altLang="en-US" smtClean="0"/>
              <a:pPr>
                <a:defRPr/>
              </a:pPr>
              <a:t>76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Visual Studio Code</a:t>
            </a:r>
            <a:r>
              <a:rPr lang="zh-CN" altLang="en-US"/>
              <a:t>调试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打开要调试的文件，按</a:t>
            </a:r>
            <a:r>
              <a:rPr lang="en-US" altLang="zh-CN"/>
              <a:t>f5,</a:t>
            </a:r>
            <a:r>
              <a:rPr lang="zh-CN" altLang="en-US"/>
              <a:t>编辑器会生成一个</a:t>
            </a:r>
            <a:r>
              <a:rPr lang="en-US" altLang="zh-CN"/>
              <a:t>launch.json</a:t>
            </a:r>
          </a:p>
          <a:p>
            <a:r>
              <a:rPr lang="zh-CN" altLang="en-US"/>
              <a:t>修改</a:t>
            </a:r>
            <a:r>
              <a:rPr lang="en-US" altLang="zh-CN"/>
              <a:t>launch.json</a:t>
            </a:r>
            <a:r>
              <a:rPr lang="zh-CN" altLang="en-US"/>
              <a:t>相关内容，主要是</a:t>
            </a:r>
            <a:r>
              <a:rPr lang="en-US" altLang="zh-CN"/>
              <a:t>name</a:t>
            </a:r>
            <a:r>
              <a:rPr lang="zh-CN" altLang="en-US"/>
              <a:t>和</a:t>
            </a:r>
            <a:r>
              <a:rPr lang="en-US" altLang="zh-CN"/>
              <a:t>program</a:t>
            </a:r>
            <a:r>
              <a:rPr lang="zh-CN" altLang="en-US"/>
              <a:t>字段（要启动调试的文件）</a:t>
            </a:r>
          </a:p>
          <a:p>
            <a:r>
              <a:rPr lang="zh-CN" altLang="en-US"/>
              <a:t>点击编辑器左侧长得像蜘蛛的那个按钮</a:t>
            </a:r>
          </a:p>
          <a:p>
            <a:r>
              <a:rPr lang="zh-CN" altLang="en-US"/>
              <a:t>点击左上角</a:t>
            </a:r>
            <a:r>
              <a:rPr lang="en-US" altLang="zh-CN"/>
              <a:t>DEBUG</a:t>
            </a:r>
            <a:r>
              <a:rPr lang="zh-CN" altLang="en-US"/>
              <a:t>后面的按钮，启动调试</a:t>
            </a:r>
          </a:p>
          <a:p>
            <a:r>
              <a:rPr lang="zh-CN" altLang="en-US"/>
              <a:t>打断点，尽情调试（只要你会</a:t>
            </a:r>
            <a:r>
              <a:rPr lang="en-US" altLang="zh-CN"/>
              <a:t>chrome</a:t>
            </a:r>
            <a:r>
              <a:rPr lang="zh-CN" altLang="en-US"/>
              <a:t>调试，一模一样）</a:t>
            </a:r>
          </a:p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00409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MAKE IT BETTER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2919177-F413-42C5-BEEE-C77E4D49F469}" type="slidenum">
              <a:rPr lang="zh-CN" altLang="en-US" smtClean="0"/>
              <a:pPr>
                <a:defRPr/>
              </a:pPr>
              <a:t>77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WebStorm</a:t>
            </a:r>
            <a:r>
              <a:rPr lang="zh-CN" altLang="en-US"/>
              <a:t>调试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1800"/>
              <a:t>在要调试的脚本中打好断点之后右键选择</a:t>
            </a:r>
            <a:r>
              <a:rPr lang="en-US" altLang="zh-CN" sz="1800"/>
              <a:t>Debug</a:t>
            </a:r>
            <a:r>
              <a:rPr lang="zh-CN" altLang="en-US" sz="1800"/>
              <a:t>即可开启调试</a:t>
            </a:r>
            <a:endParaRPr lang="en-US" altLang="zh-CN" sz="1600"/>
          </a:p>
          <a:p>
            <a:r>
              <a:rPr lang="en-US" altLang="zh-CN" sz="1800"/>
              <a:t>F8  Step over</a:t>
            </a:r>
          </a:p>
          <a:p>
            <a:r>
              <a:rPr lang="en-US" altLang="zh-CN" sz="1800"/>
              <a:t>F7  Step into</a:t>
            </a:r>
          </a:p>
          <a:p>
            <a:r>
              <a:rPr lang="en-US" altLang="zh-CN" sz="1800"/>
              <a:t>Shift + F7 Smart step into</a:t>
            </a:r>
          </a:p>
          <a:p>
            <a:r>
              <a:rPr lang="en-US" altLang="zh-CN" sz="1800"/>
              <a:t>Shift + F8  Step out</a:t>
            </a:r>
          </a:p>
          <a:p>
            <a:r>
              <a:rPr lang="en-US" altLang="zh-CN" sz="1800"/>
              <a:t>Alt + F9  Run to cursor</a:t>
            </a:r>
          </a:p>
          <a:p>
            <a:r>
              <a:rPr lang="en-US" altLang="zh-CN" sz="1800"/>
              <a:t>Alt + F8  Evaluate expression</a:t>
            </a:r>
          </a:p>
          <a:p>
            <a:r>
              <a:rPr lang="en-US" altLang="zh-CN" sz="1800"/>
              <a:t>F9  Resume</a:t>
            </a:r>
          </a:p>
          <a:p>
            <a:r>
              <a:rPr lang="en-US" altLang="zh-CN" sz="1800"/>
              <a:t>Ctrl + F8  Toggle breakpoint</a:t>
            </a:r>
          </a:p>
          <a:p>
            <a:r>
              <a:rPr lang="en-US" altLang="zh-CN" sz="1800"/>
              <a:t>Ctrl+Shift</a:t>
            </a:r>
            <a:r>
              <a:rPr lang="en-US" altLang="zh-CN" sz="2000"/>
              <a:t>+F8  View breakpoints</a:t>
            </a:r>
            <a:endParaRPr lang="zh-CN" altLang="en-US" sz="2000"/>
          </a:p>
        </p:txBody>
      </p:sp>
    </p:spTree>
    <p:extLst>
      <p:ext uri="{BB962C8B-B14F-4D97-AF65-F5344CB8AC3E}">
        <p14:creationId xmlns:p14="http://schemas.microsoft.com/office/powerpoint/2010/main" val="18856753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zh-CN"/>
              <a:t>MAKE IT BETTER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2919177-F413-42C5-BEEE-C77E4D49F469}" type="slidenum">
              <a:rPr lang="zh-CN" altLang="en-US" smtClean="0"/>
              <a:pPr>
                <a:defRPr/>
              </a:pPr>
              <a:t>78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异步</a:t>
            </a:r>
            <a:r>
              <a:rPr lang="en-US" altLang="zh-CN" dirty="0"/>
              <a:t>I/O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/>
              <a:t>了解</a:t>
            </a:r>
            <a:r>
              <a:rPr lang="en-US" altLang="zh-CN"/>
              <a:t>Node</a:t>
            </a:r>
            <a:r>
              <a:rPr lang="zh-CN" altLang="en-US"/>
              <a:t>中的异步异步</a:t>
            </a:r>
            <a:r>
              <a:rPr lang="en-US" altLang="zh-CN"/>
              <a:t>I/O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04994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MAKE IT BETTER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2919177-F413-42C5-BEEE-C77E4D49F469}" type="slidenum">
              <a:rPr lang="zh-CN" altLang="en-US" smtClean="0"/>
              <a:pPr>
                <a:defRPr/>
              </a:pPr>
              <a:t>79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异步操作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Node</a:t>
            </a:r>
            <a:r>
              <a:rPr lang="zh-CN" altLang="en-US" dirty="0"/>
              <a:t>采用</a:t>
            </a:r>
            <a:r>
              <a:rPr lang="en-US" altLang="zh-CN" dirty="0"/>
              <a:t>Chrome V8</a:t>
            </a:r>
            <a:r>
              <a:rPr lang="zh-CN" altLang="en-US" dirty="0"/>
              <a:t>引擎处理</a:t>
            </a:r>
            <a:r>
              <a:rPr lang="en-US" altLang="zh-CN" dirty="0"/>
              <a:t>JavaScript</a:t>
            </a:r>
            <a:r>
              <a:rPr lang="zh-CN" altLang="en-US" dirty="0"/>
              <a:t>脚本，</a:t>
            </a:r>
            <a:r>
              <a:rPr lang="en-US" altLang="zh-CN" dirty="0"/>
              <a:t>V8</a:t>
            </a:r>
            <a:r>
              <a:rPr lang="zh-CN" altLang="en-US" dirty="0"/>
              <a:t>最大的特点就是</a:t>
            </a:r>
            <a:r>
              <a:rPr lang="zh-CN" altLang="en-US" dirty="0">
                <a:solidFill>
                  <a:srgbClr val="FC0C59"/>
                </a:solidFill>
              </a:rPr>
              <a:t>单线程运行</a:t>
            </a:r>
            <a:r>
              <a:rPr lang="zh-CN" altLang="en-US" dirty="0"/>
              <a:t>，</a:t>
            </a:r>
            <a:r>
              <a:rPr lang="zh-CN" altLang="en-US" dirty="0">
                <a:solidFill>
                  <a:srgbClr val="FC0C59"/>
                </a:solidFill>
              </a:rPr>
              <a:t>一次只能运行一个任务</a:t>
            </a:r>
            <a:r>
              <a:rPr lang="zh-CN" altLang="en-US" dirty="0"/>
              <a:t>，</a:t>
            </a:r>
            <a:r>
              <a:rPr lang="zh-CN" altLang="en-US" dirty="0">
                <a:solidFill>
                  <a:srgbClr val="FC0C59"/>
                </a:solidFill>
              </a:rPr>
              <a:t>代码从上到下按顺序执行</a:t>
            </a:r>
            <a:endParaRPr lang="en-US" altLang="zh-CN" dirty="0">
              <a:solidFill>
                <a:srgbClr val="FC0C59"/>
              </a:solidFill>
            </a:endParaRPr>
          </a:p>
          <a:p>
            <a:r>
              <a:rPr lang="zh-CN" altLang="en-US" sz="2000" dirty="0" smtClean="0"/>
              <a:t>异步</a:t>
            </a:r>
            <a:r>
              <a:rPr lang="en-US" altLang="zh-CN" sz="2000" dirty="0"/>
              <a:t>IO</a:t>
            </a:r>
            <a:r>
              <a:rPr lang="zh-CN" altLang="en-US" sz="2000" dirty="0"/>
              <a:t>也叫非阻塞</a:t>
            </a:r>
            <a:r>
              <a:rPr lang="en-US" altLang="zh-CN" sz="2000" dirty="0"/>
              <a:t>IO</a:t>
            </a:r>
            <a:r>
              <a:rPr lang="zh-CN" altLang="en-US" sz="2000" dirty="0"/>
              <a:t>，例如读文件，传统的语言大部分都是读取完毕才能进行下一步操作。非阻塞就是</a:t>
            </a:r>
            <a:r>
              <a:rPr lang="en-US" altLang="zh-CN" sz="2000" dirty="0"/>
              <a:t>Node</a:t>
            </a:r>
            <a:r>
              <a:rPr lang="zh-CN" altLang="en-US" sz="2000" dirty="0"/>
              <a:t>的</a:t>
            </a:r>
            <a:r>
              <a:rPr lang="en-US" altLang="zh-CN" sz="2000" dirty="0"/>
              <a:t>callback</a:t>
            </a:r>
            <a:r>
              <a:rPr lang="zh-CN" altLang="en-US" sz="2000" dirty="0"/>
              <a:t>，不会影响下一步操作，等到文件读取完毕，回调函数自动被执行。而不是在等待。</a:t>
            </a:r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27476352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2919177-F413-42C5-BEEE-C77E4D49F469}" type="slidenum">
              <a:rPr lang="zh-CN" altLang="en-US" smtClean="0"/>
              <a:pPr>
                <a:defRPr/>
              </a:pPr>
              <a:t>8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其它服务器端技术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Java</a:t>
            </a:r>
          </a:p>
          <a:p>
            <a:r>
              <a:rPr lang="en-US" altLang="zh-CN" dirty="0"/>
              <a:t>PHP</a:t>
            </a:r>
          </a:p>
          <a:p>
            <a:r>
              <a:rPr lang="en-US" altLang="zh-CN" dirty="0" err="1"/>
              <a:t>.Net</a:t>
            </a:r>
            <a:endParaRPr lang="en-US" altLang="zh-CN" dirty="0"/>
          </a:p>
          <a:p>
            <a:r>
              <a:rPr lang="en-US" altLang="zh-CN" dirty="0"/>
              <a:t>Ruby</a:t>
            </a:r>
          </a:p>
          <a:p>
            <a:r>
              <a:rPr lang="en-US" altLang="zh-CN" dirty="0"/>
              <a:t>Python</a:t>
            </a:r>
          </a:p>
          <a:p>
            <a:r>
              <a:rPr lang="en-US" altLang="zh-CN" dirty="0"/>
              <a:t>go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844694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MAKE IT BETTER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2919177-F413-42C5-BEEE-C77E4D49F469}" type="slidenum">
              <a:rPr lang="zh-CN" altLang="en-US" smtClean="0"/>
              <a:pPr>
                <a:defRPr/>
              </a:pPr>
              <a:t>80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什么是进程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每一个正在运行的应用程序都称之为进程</a:t>
            </a:r>
            <a:endParaRPr lang="en-US" altLang="zh-CN" dirty="0"/>
          </a:p>
          <a:p>
            <a:r>
              <a:rPr lang="zh-CN" altLang="en-US" dirty="0"/>
              <a:t>每一个应用程序都至少有一个进程</a:t>
            </a:r>
            <a:endParaRPr lang="en-US" altLang="zh-CN" dirty="0"/>
          </a:p>
          <a:p>
            <a:r>
              <a:rPr lang="zh-CN" altLang="en-US" dirty="0"/>
              <a:t>进程是用来给应用程序提供一个执行的环境</a:t>
            </a:r>
            <a:endParaRPr lang="en-US" altLang="zh-CN" dirty="0"/>
          </a:p>
          <a:p>
            <a:r>
              <a:rPr lang="zh-CN" altLang="en-US" dirty="0"/>
              <a:t>进程是操作系统给应用程序分配资源的最小单位</a:t>
            </a:r>
          </a:p>
        </p:txBody>
      </p:sp>
    </p:spTree>
    <p:extLst>
      <p:ext uri="{BB962C8B-B14F-4D97-AF65-F5344CB8AC3E}">
        <p14:creationId xmlns:p14="http://schemas.microsoft.com/office/powerpoint/2010/main" val="32341461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MAKE IT BETTER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2919177-F413-42C5-BEEE-C77E4D49F469}" type="slidenum">
              <a:rPr lang="zh-CN" altLang="en-US" smtClean="0"/>
              <a:pPr>
                <a:defRPr/>
              </a:pPr>
              <a:t>81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什么是线程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用来执行应用程序中的代码</a:t>
            </a:r>
            <a:endParaRPr lang="en-US" altLang="zh-CN" dirty="0"/>
          </a:p>
          <a:p>
            <a:r>
              <a:rPr lang="zh-CN" altLang="en-US" dirty="0"/>
              <a:t>在一个进程内部，可以有很多线程</a:t>
            </a:r>
            <a:endParaRPr lang="en-US" altLang="zh-CN" dirty="0"/>
          </a:p>
          <a:p>
            <a:r>
              <a:rPr lang="zh-CN" altLang="en-US" dirty="0"/>
              <a:t>在一个线程内部</a:t>
            </a:r>
            <a:r>
              <a:rPr lang="en-US" altLang="zh-CN" dirty="0"/>
              <a:t>,</a:t>
            </a:r>
            <a:r>
              <a:rPr lang="zh-CN" altLang="en-US" dirty="0"/>
              <a:t>同时只能干一件事，代码从上到下依次执行</a:t>
            </a:r>
            <a:endParaRPr lang="en-US" altLang="zh-CN" dirty="0"/>
          </a:p>
          <a:p>
            <a:r>
              <a:rPr lang="zh-CN" altLang="en-US" dirty="0"/>
              <a:t>而且传统的开发方式大部分都是</a:t>
            </a:r>
            <a:r>
              <a:rPr lang="en-US" altLang="zh-CN" dirty="0"/>
              <a:t>IO</a:t>
            </a:r>
            <a:r>
              <a:rPr lang="zh-CN" altLang="en-US" dirty="0"/>
              <a:t>阻塞的</a:t>
            </a:r>
            <a:endParaRPr lang="en-US" altLang="zh-CN" dirty="0"/>
          </a:p>
          <a:p>
            <a:r>
              <a:rPr lang="zh-CN" altLang="en-US" dirty="0"/>
              <a:t>所以需要多线程来更好的利用硬件资源</a:t>
            </a:r>
            <a:endParaRPr lang="en-US" altLang="zh-CN" dirty="0"/>
          </a:p>
          <a:p>
            <a:r>
              <a:rPr lang="zh-CN" altLang="en-US" dirty="0"/>
              <a:t>给人带来一种错觉：线程越多越好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307695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zh-CN"/>
              <a:t>MAKE IT BETTER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2919177-F413-42C5-BEEE-C77E4D49F469}" type="slidenum">
              <a:rPr lang="zh-CN" altLang="en-US" smtClean="0"/>
              <a:pPr>
                <a:defRPr/>
              </a:pPr>
              <a:t>82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Node</a:t>
            </a:r>
            <a:r>
              <a:rPr lang="zh-CN" altLang="en-US" dirty="0"/>
              <a:t>中的的异步</a:t>
            </a:r>
            <a:r>
              <a:rPr lang="en-US" altLang="zh-CN" dirty="0"/>
              <a:t>I/O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圆角矩形 6"/>
          <p:cNvSpPr/>
          <p:nvPr/>
        </p:nvSpPr>
        <p:spPr>
          <a:xfrm>
            <a:off x="762000" y="1856509"/>
            <a:ext cx="1579418" cy="33250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主线程</a:t>
            </a:r>
          </a:p>
        </p:txBody>
      </p:sp>
      <p:sp>
        <p:nvSpPr>
          <p:cNvPr id="8" name="圆角矩形 7"/>
          <p:cNvSpPr/>
          <p:nvPr/>
        </p:nvSpPr>
        <p:spPr>
          <a:xfrm>
            <a:off x="3643745" y="1856509"/>
            <a:ext cx="1579418" cy="33250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I/O</a:t>
            </a:r>
            <a:r>
              <a:rPr lang="zh-CN" altLang="en-US"/>
              <a:t>线程</a:t>
            </a:r>
          </a:p>
        </p:txBody>
      </p:sp>
      <p:sp>
        <p:nvSpPr>
          <p:cNvPr id="9" name="圆角矩形 8"/>
          <p:cNvSpPr/>
          <p:nvPr/>
        </p:nvSpPr>
        <p:spPr>
          <a:xfrm>
            <a:off x="6483927" y="1856509"/>
            <a:ext cx="1579418" cy="33250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I/O</a:t>
            </a:r>
            <a:r>
              <a:rPr lang="zh-CN" altLang="en-US"/>
              <a:t>线程</a:t>
            </a:r>
          </a:p>
        </p:txBody>
      </p:sp>
      <p:sp>
        <p:nvSpPr>
          <p:cNvPr id="10" name="圆角矩形 9"/>
          <p:cNvSpPr/>
          <p:nvPr/>
        </p:nvSpPr>
        <p:spPr>
          <a:xfrm>
            <a:off x="1287027" y="2646218"/>
            <a:ext cx="361669" cy="98367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圆角矩形 10"/>
          <p:cNvSpPr/>
          <p:nvPr/>
        </p:nvSpPr>
        <p:spPr>
          <a:xfrm>
            <a:off x="1287026" y="3870369"/>
            <a:ext cx="361669" cy="5797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圆角矩形 11"/>
          <p:cNvSpPr/>
          <p:nvPr/>
        </p:nvSpPr>
        <p:spPr>
          <a:xfrm>
            <a:off x="1287026" y="4625883"/>
            <a:ext cx="361669" cy="609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圆角矩形 12"/>
          <p:cNvSpPr/>
          <p:nvPr/>
        </p:nvSpPr>
        <p:spPr>
          <a:xfrm>
            <a:off x="1286304" y="5574225"/>
            <a:ext cx="361669" cy="5264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" name="直接箭头连接符 14"/>
          <p:cNvCxnSpPr/>
          <p:nvPr/>
        </p:nvCxnSpPr>
        <p:spPr>
          <a:xfrm>
            <a:off x="1773381" y="2646218"/>
            <a:ext cx="227214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6" name="圆角矩形 15"/>
          <p:cNvSpPr/>
          <p:nvPr/>
        </p:nvSpPr>
        <p:spPr>
          <a:xfrm>
            <a:off x="4252619" y="2895600"/>
            <a:ext cx="361669" cy="106678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8" name="肘形连接符 17"/>
          <p:cNvCxnSpPr>
            <a:stCxn id="16" idx="2"/>
          </p:cNvCxnSpPr>
          <p:nvPr/>
        </p:nvCxnSpPr>
        <p:spPr>
          <a:xfrm rot="5400000">
            <a:off x="2708969" y="2901398"/>
            <a:ext cx="663494" cy="2785477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4045527" y="2479962"/>
            <a:ext cx="1000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C0C59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I/O</a:t>
            </a:r>
            <a:r>
              <a:rPr lang="zh-CN" altLang="en-US" dirty="0">
                <a:solidFill>
                  <a:srgbClr val="FC0C59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调用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2450359" y="42541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C0C59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返回数据</a:t>
            </a:r>
          </a:p>
        </p:txBody>
      </p:sp>
      <p:cxnSp>
        <p:nvCxnSpPr>
          <p:cNvPr id="24" name="直接箭头连接符 23"/>
          <p:cNvCxnSpPr/>
          <p:nvPr/>
        </p:nvCxnSpPr>
        <p:spPr>
          <a:xfrm flipV="1">
            <a:off x="1773381" y="3849050"/>
            <a:ext cx="5043055" cy="3695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6" name="圆角矩形 25"/>
          <p:cNvSpPr/>
          <p:nvPr/>
        </p:nvSpPr>
        <p:spPr>
          <a:xfrm>
            <a:off x="7092801" y="4090105"/>
            <a:ext cx="681131" cy="106678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框 27"/>
          <p:cNvSpPr txBox="1"/>
          <p:nvPr/>
        </p:nvSpPr>
        <p:spPr>
          <a:xfrm>
            <a:off x="6773337" y="3685703"/>
            <a:ext cx="1000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C0C59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I/O</a:t>
            </a:r>
            <a:r>
              <a:rPr lang="zh-CN" altLang="en-US" dirty="0">
                <a:solidFill>
                  <a:srgbClr val="FC0C59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调用</a:t>
            </a:r>
          </a:p>
        </p:txBody>
      </p:sp>
      <p:cxnSp>
        <p:nvCxnSpPr>
          <p:cNvPr id="29" name="肘形连接符 28"/>
          <p:cNvCxnSpPr/>
          <p:nvPr/>
        </p:nvCxnSpPr>
        <p:spPr>
          <a:xfrm rot="10800000" flipV="1">
            <a:off x="1773382" y="5207011"/>
            <a:ext cx="5500252" cy="415410"/>
          </a:xfrm>
          <a:prstGeom prst="bentConnector3">
            <a:avLst>
              <a:gd name="adj1" fmla="val 126"/>
            </a:avLst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/>
        </p:nvCxnSpPr>
        <p:spPr>
          <a:xfrm>
            <a:off x="7301346" y="2313712"/>
            <a:ext cx="16922" cy="1180216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/>
          <p:cNvCxnSpPr/>
          <p:nvPr/>
        </p:nvCxnSpPr>
        <p:spPr>
          <a:xfrm flipH="1">
            <a:off x="7433366" y="5226168"/>
            <a:ext cx="2" cy="1119215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文本框 48"/>
          <p:cNvSpPr txBox="1"/>
          <p:nvPr/>
        </p:nvSpPr>
        <p:spPr>
          <a:xfrm>
            <a:off x="3740910" y="529004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>
                <a:solidFill>
                  <a:srgbClr val="FC0C59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返回数据</a:t>
            </a:r>
          </a:p>
        </p:txBody>
      </p:sp>
      <p:sp>
        <p:nvSpPr>
          <p:cNvPr id="50" name="文本框 49"/>
          <p:cNvSpPr txBox="1"/>
          <p:nvPr/>
        </p:nvSpPr>
        <p:spPr>
          <a:xfrm>
            <a:off x="2805184" y="6099197"/>
            <a:ext cx="3770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C0C59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通过线程之间的通信实现的异步</a:t>
            </a:r>
            <a:r>
              <a:rPr lang="en-US" altLang="zh-CN" dirty="0">
                <a:solidFill>
                  <a:srgbClr val="FC0C59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I/O</a:t>
            </a:r>
            <a:endParaRPr lang="zh-CN" altLang="en-US" dirty="0">
              <a:solidFill>
                <a:srgbClr val="FC0C59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541541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zh-CN"/>
              <a:t>MAKE IT BETTER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2919177-F413-42C5-BEEE-C77E4D49F469}" type="slidenum">
              <a:rPr lang="zh-CN" altLang="en-US" smtClean="0"/>
              <a:pPr>
                <a:defRPr/>
              </a:pPr>
              <a:t>83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Node</a:t>
            </a:r>
            <a:r>
              <a:rPr lang="zh-CN" altLang="en-US" dirty="0"/>
              <a:t>的异步</a:t>
            </a:r>
            <a:r>
              <a:rPr lang="en-US" altLang="zh-CN" dirty="0"/>
              <a:t>I/O-</a:t>
            </a:r>
            <a:r>
              <a:rPr lang="zh-CN" altLang="en-US" sz="3600" dirty="0"/>
              <a:t>线程池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000" dirty="0"/>
              <a:t>注意：</a:t>
            </a:r>
            <a:r>
              <a:rPr lang="en-US" altLang="zh-CN" sz="2000" dirty="0"/>
              <a:t>Node</a:t>
            </a:r>
            <a:r>
              <a:rPr lang="zh-CN" altLang="en-US" sz="2000" dirty="0"/>
              <a:t>是单线程的，</a:t>
            </a:r>
            <a:r>
              <a:rPr lang="zh-CN" altLang="en-US" sz="2000" dirty="0">
                <a:solidFill>
                  <a:srgbClr val="FC0C59"/>
                </a:solidFill>
              </a:rPr>
              <a:t>这里的单线程仅仅只是</a:t>
            </a:r>
            <a:r>
              <a:rPr lang="en-US" altLang="zh-CN" sz="2000" dirty="0">
                <a:solidFill>
                  <a:srgbClr val="FC0C59"/>
                </a:solidFill>
              </a:rPr>
              <a:t>JavaScript</a:t>
            </a:r>
            <a:r>
              <a:rPr lang="zh-CN" altLang="en-US" sz="2000" dirty="0">
                <a:solidFill>
                  <a:srgbClr val="FC0C59"/>
                </a:solidFill>
              </a:rPr>
              <a:t>执行在单线程中</a:t>
            </a:r>
            <a:r>
              <a:rPr lang="zh-CN" altLang="en-US" sz="2000" dirty="0"/>
              <a:t>。在</a:t>
            </a:r>
            <a:r>
              <a:rPr lang="en-US" altLang="zh-CN" sz="2000" dirty="0"/>
              <a:t>Node</a:t>
            </a:r>
            <a:r>
              <a:rPr lang="zh-CN" altLang="en-US" sz="2000" dirty="0"/>
              <a:t>中，无论是类</a:t>
            </a:r>
            <a:r>
              <a:rPr lang="en-US" altLang="zh-CN" sz="2000" dirty="0"/>
              <a:t>Unix</a:t>
            </a:r>
            <a:r>
              <a:rPr lang="zh-CN" altLang="en-US" sz="2000" dirty="0"/>
              <a:t>还是</a:t>
            </a:r>
            <a:r>
              <a:rPr lang="en-US" altLang="zh-CN" sz="2000" dirty="0"/>
              <a:t>Windows</a:t>
            </a:r>
            <a:r>
              <a:rPr lang="zh-CN" altLang="en-US" sz="2000" dirty="0"/>
              <a:t>平台，内部完成</a:t>
            </a:r>
            <a:r>
              <a:rPr lang="en-US" altLang="zh-CN" sz="2000" dirty="0"/>
              <a:t>I/O</a:t>
            </a:r>
            <a:r>
              <a:rPr lang="zh-CN" altLang="en-US" sz="2000" dirty="0"/>
              <a:t>任务的有</a:t>
            </a:r>
            <a:r>
              <a:rPr lang="zh-CN" altLang="en-US" sz="2000" dirty="0">
                <a:solidFill>
                  <a:srgbClr val="FC0C59"/>
                </a:solidFill>
              </a:rPr>
              <a:t>线程池，主要用来执行</a:t>
            </a:r>
            <a:r>
              <a:rPr lang="en-US" altLang="zh-CN" sz="2000" dirty="0">
                <a:solidFill>
                  <a:srgbClr val="FC0C59"/>
                </a:solidFill>
              </a:rPr>
              <a:t>IO</a:t>
            </a:r>
            <a:r>
              <a:rPr lang="zh-CN" altLang="en-US" sz="2000" dirty="0">
                <a:solidFill>
                  <a:srgbClr val="FC0C59"/>
                </a:solidFill>
              </a:rPr>
              <a:t>操作</a:t>
            </a:r>
            <a:endParaRPr lang="en-US" altLang="zh-CN" sz="2000" dirty="0">
              <a:solidFill>
                <a:srgbClr val="FC0C59"/>
              </a:solidFill>
            </a:endParaRPr>
          </a:p>
          <a:p>
            <a:r>
              <a:rPr lang="en-US" altLang="zh-CN" sz="2000" dirty="0"/>
              <a:t>Node</a:t>
            </a:r>
            <a:r>
              <a:rPr lang="zh-CN" altLang="en-US" sz="2000" dirty="0"/>
              <a:t>在</a:t>
            </a:r>
            <a:r>
              <a:rPr lang="en-US" altLang="zh-CN" sz="2000" dirty="0"/>
              <a:t>Windows</a:t>
            </a:r>
            <a:r>
              <a:rPr lang="zh-CN" altLang="en-US" sz="2000" dirty="0"/>
              <a:t>下使用的异步解决方案是</a:t>
            </a:r>
            <a:r>
              <a:rPr lang="en-US" altLang="zh-CN" sz="2000" dirty="0">
                <a:solidFill>
                  <a:srgbClr val="FC0C59"/>
                </a:solidFill>
              </a:rPr>
              <a:t>Windows</a:t>
            </a:r>
            <a:r>
              <a:rPr lang="zh-CN" altLang="en-US" sz="2000" dirty="0">
                <a:solidFill>
                  <a:srgbClr val="FC0C59"/>
                </a:solidFill>
              </a:rPr>
              <a:t>下</a:t>
            </a:r>
            <a:r>
              <a:rPr lang="zh-CN" altLang="en-US" sz="2000" dirty="0" smtClean="0">
                <a:solidFill>
                  <a:srgbClr val="FC0C59"/>
                </a:solidFill>
              </a:rPr>
              <a:t>的</a:t>
            </a:r>
            <a:r>
              <a:rPr lang="en-US" altLang="zh-CN" sz="2000" dirty="0" smtClean="0">
                <a:solidFill>
                  <a:srgbClr val="FC0C59"/>
                </a:solidFill>
              </a:rPr>
              <a:t>IOCP</a:t>
            </a:r>
            <a:r>
              <a:rPr lang="zh-CN" altLang="en-US" sz="2000" dirty="0" smtClean="0"/>
              <a:t>：</a:t>
            </a:r>
            <a:r>
              <a:rPr lang="zh-CN" altLang="en-US" sz="2000" dirty="0"/>
              <a:t>调用异步方法，等待</a:t>
            </a:r>
            <a:r>
              <a:rPr lang="en-US" altLang="zh-CN" sz="2000" dirty="0"/>
              <a:t>I/O</a:t>
            </a:r>
            <a:r>
              <a:rPr lang="zh-CN" altLang="en-US" sz="2000" dirty="0"/>
              <a:t>完成之后的通知，执行回调，用户</a:t>
            </a:r>
            <a:r>
              <a:rPr lang="zh-CN" altLang="en-US" sz="2000" dirty="0" smtClean="0"/>
              <a:t>无需</a:t>
            </a:r>
            <a:r>
              <a:rPr lang="zh-CN" altLang="en-US" sz="2000" dirty="0"/>
              <a:t>考虑轮询。但是它的内部其实仍然是线程池原理，不同之处在于这些线程池由系统内核接受管理</a:t>
            </a:r>
            <a:endParaRPr lang="en-US" altLang="zh-CN" sz="2000" dirty="0"/>
          </a:p>
          <a:p>
            <a:r>
              <a:rPr lang="en-US" altLang="zh-CN" sz="2000" dirty="0"/>
              <a:t>Node</a:t>
            </a:r>
            <a:r>
              <a:rPr lang="zh-CN" altLang="en-US" sz="2000" dirty="0"/>
              <a:t>在</a:t>
            </a:r>
            <a:r>
              <a:rPr lang="en-US" altLang="zh-CN" sz="2000" dirty="0"/>
              <a:t>Unix/Linux</a:t>
            </a:r>
            <a:r>
              <a:rPr lang="zh-CN" altLang="en-US" sz="2000" dirty="0"/>
              <a:t>平台下，</a:t>
            </a:r>
            <a:r>
              <a:rPr lang="en-US" altLang="zh-CN" sz="2000" dirty="0"/>
              <a:t>0.9.3</a:t>
            </a:r>
            <a:r>
              <a:rPr lang="zh-CN" altLang="en-US" sz="2000" dirty="0"/>
              <a:t>版本之前使用的是</a:t>
            </a:r>
            <a:r>
              <a:rPr lang="en-US" altLang="zh-CN" sz="2000" dirty="0" err="1"/>
              <a:t>libeio</a:t>
            </a:r>
            <a:r>
              <a:rPr lang="zh-CN" altLang="en-US" sz="2000" dirty="0"/>
              <a:t>配合</a:t>
            </a:r>
            <a:r>
              <a:rPr lang="en-US" altLang="zh-CN" sz="2000" dirty="0" err="1"/>
              <a:t>libev</a:t>
            </a:r>
            <a:r>
              <a:rPr lang="zh-CN" altLang="en-US" sz="2000" dirty="0"/>
              <a:t>实现的异步</a:t>
            </a:r>
            <a:r>
              <a:rPr lang="en-US" altLang="zh-CN" sz="2000" dirty="0"/>
              <a:t>I/O</a:t>
            </a:r>
            <a:r>
              <a:rPr lang="zh-CN" altLang="en-US" sz="2000" dirty="0"/>
              <a:t>，在</a:t>
            </a:r>
            <a:r>
              <a:rPr lang="en-US" altLang="zh-CN" sz="2000" dirty="0"/>
              <a:t>0.9.3</a:t>
            </a:r>
            <a:r>
              <a:rPr lang="zh-CN" altLang="en-US" sz="2000" dirty="0"/>
              <a:t>中，</a:t>
            </a:r>
            <a:r>
              <a:rPr lang="zh-CN" altLang="en-US" sz="2000" dirty="0">
                <a:solidFill>
                  <a:srgbClr val="FC0C59"/>
                </a:solidFill>
              </a:rPr>
              <a:t>自行实现了线程池来完成异步</a:t>
            </a:r>
            <a:r>
              <a:rPr lang="en-US" altLang="zh-CN" sz="2000" dirty="0">
                <a:solidFill>
                  <a:srgbClr val="FC0C59"/>
                </a:solidFill>
              </a:rPr>
              <a:t>I/O</a:t>
            </a:r>
          </a:p>
        </p:txBody>
      </p:sp>
    </p:spTree>
    <p:extLst>
      <p:ext uri="{BB962C8B-B14F-4D97-AF65-F5344CB8AC3E}">
        <p14:creationId xmlns:p14="http://schemas.microsoft.com/office/powerpoint/2010/main" val="37467733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zh-CN"/>
              <a:t>MAKE IT BETTER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2919177-F413-42C5-BEEE-C77E4D49F469}" type="slidenum">
              <a:rPr lang="zh-CN" altLang="en-US" smtClean="0"/>
              <a:pPr>
                <a:defRPr/>
              </a:pPr>
              <a:t>84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Node</a:t>
            </a:r>
            <a:r>
              <a:rPr lang="zh-CN" altLang="en-US" dirty="0"/>
              <a:t>的异步</a:t>
            </a:r>
            <a:r>
              <a:rPr lang="en-US" altLang="zh-CN" dirty="0"/>
              <a:t>I/O-</a:t>
            </a:r>
            <a:r>
              <a:rPr lang="zh-CN" altLang="en-US" sz="3600" dirty="0"/>
              <a:t>平台差异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000" dirty="0"/>
              <a:t>由于</a:t>
            </a:r>
            <a:r>
              <a:rPr lang="en-US" altLang="zh-CN" sz="2000" dirty="0"/>
              <a:t>Windows</a:t>
            </a:r>
            <a:r>
              <a:rPr lang="zh-CN" altLang="en-US" sz="2000" dirty="0"/>
              <a:t>和</a:t>
            </a:r>
            <a:r>
              <a:rPr lang="en-US" altLang="zh-CN" sz="2000" dirty="0"/>
              <a:t>Unix/Linux</a:t>
            </a:r>
            <a:r>
              <a:rPr lang="zh-CN" altLang="en-US" sz="2000" dirty="0"/>
              <a:t>平台的差异，</a:t>
            </a:r>
            <a:r>
              <a:rPr lang="en-US" altLang="zh-CN" sz="2000" dirty="0"/>
              <a:t>Node</a:t>
            </a:r>
            <a:r>
              <a:rPr lang="zh-CN" altLang="en-US" sz="2000" dirty="0"/>
              <a:t>提供了</a:t>
            </a:r>
            <a:r>
              <a:rPr lang="en-US" altLang="zh-CN" sz="2000" dirty="0" err="1"/>
              <a:t>libuv</a:t>
            </a:r>
            <a:r>
              <a:rPr lang="zh-CN" altLang="en-US" sz="2000" dirty="0"/>
              <a:t>作为抽象封装层，保证上层的</a:t>
            </a:r>
            <a:r>
              <a:rPr lang="en-US" altLang="zh-CN" sz="2000" dirty="0"/>
              <a:t>Node</a:t>
            </a:r>
            <a:r>
              <a:rPr lang="zh-CN" altLang="en-US" sz="2000" dirty="0"/>
              <a:t>与下层的自定义线程池及</a:t>
            </a:r>
            <a:r>
              <a:rPr lang="en-US" altLang="zh-CN" sz="2000" dirty="0"/>
              <a:t>IOCP</a:t>
            </a:r>
            <a:r>
              <a:rPr lang="zh-CN" altLang="en-US" sz="2000" dirty="0"/>
              <a:t>之间各自独立</a:t>
            </a:r>
          </a:p>
        </p:txBody>
      </p:sp>
      <p:sp>
        <p:nvSpPr>
          <p:cNvPr id="7" name="圆角矩形 6"/>
          <p:cNvSpPr/>
          <p:nvPr/>
        </p:nvSpPr>
        <p:spPr>
          <a:xfrm>
            <a:off x="2590800" y="3297382"/>
            <a:ext cx="3338945" cy="5680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Node.js</a:t>
            </a:r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2590800" y="4212806"/>
            <a:ext cx="3338945" cy="5680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libuv</a:t>
            </a:r>
            <a:endParaRPr lang="zh-CN" altLang="en-US" dirty="0"/>
          </a:p>
        </p:txBody>
      </p:sp>
      <p:sp>
        <p:nvSpPr>
          <p:cNvPr id="9" name="圆角矩形 8"/>
          <p:cNvSpPr/>
          <p:nvPr/>
        </p:nvSpPr>
        <p:spPr>
          <a:xfrm>
            <a:off x="2521525" y="5198263"/>
            <a:ext cx="3579670" cy="114075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圆角矩形 9"/>
          <p:cNvSpPr/>
          <p:nvPr/>
        </p:nvSpPr>
        <p:spPr>
          <a:xfrm>
            <a:off x="2709851" y="5649959"/>
            <a:ext cx="1634836" cy="40178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自定义线程池</a:t>
            </a:r>
          </a:p>
        </p:txBody>
      </p:sp>
      <p:sp>
        <p:nvSpPr>
          <p:cNvPr id="11" name="圆角矩形 10"/>
          <p:cNvSpPr/>
          <p:nvPr/>
        </p:nvSpPr>
        <p:spPr>
          <a:xfrm>
            <a:off x="4488870" y="5623167"/>
            <a:ext cx="1496291" cy="40178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IOCP</a:t>
            </a:r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13" name="直接箭头连接符 12"/>
          <p:cNvCxnSpPr>
            <a:stCxn id="7" idx="2"/>
            <a:endCxn id="8" idx="0"/>
          </p:cNvCxnSpPr>
          <p:nvPr/>
        </p:nvCxnSpPr>
        <p:spPr>
          <a:xfrm>
            <a:off x="4260273" y="3865418"/>
            <a:ext cx="0" cy="34738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/>
          <p:nvPr/>
        </p:nvCxnSpPr>
        <p:spPr>
          <a:xfrm>
            <a:off x="4260273" y="4837020"/>
            <a:ext cx="0" cy="347388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4681824" y="5297616"/>
            <a:ext cx="1060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solidFill>
                  <a:schemeClr val="bg1"/>
                </a:solidFill>
              </a:rPr>
              <a:t>Windows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2817310" y="5266772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Unix/Linux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67631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zh-CN"/>
              <a:t>MAKE IT BETTER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2919177-F413-42C5-BEEE-C77E4D49F469}" type="slidenum">
              <a:rPr lang="zh-CN" altLang="en-US" smtClean="0"/>
              <a:pPr>
                <a:defRPr/>
              </a:pPr>
              <a:t>85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阻塞</a:t>
            </a:r>
            <a:r>
              <a:rPr lang="en-US" altLang="zh-CN" dirty="0"/>
              <a:t>I/O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调用阻塞</a:t>
            </a:r>
            <a:r>
              <a:rPr lang="en-US" altLang="zh-CN" dirty="0"/>
              <a:t>I/O</a:t>
            </a:r>
            <a:r>
              <a:rPr lang="zh-CN" altLang="en-US" dirty="0"/>
              <a:t>时，应用程序需要等待</a:t>
            </a:r>
            <a:r>
              <a:rPr lang="en-US" altLang="zh-CN" dirty="0"/>
              <a:t>I/O</a:t>
            </a:r>
            <a:r>
              <a:rPr lang="zh-CN" altLang="en-US" dirty="0"/>
              <a:t>完成才返回结果</a:t>
            </a:r>
            <a:endParaRPr lang="en-US" altLang="zh-CN" dirty="0"/>
          </a:p>
          <a:p>
            <a:r>
              <a:rPr lang="zh-CN" altLang="en-US" b="1" dirty="0">
                <a:solidFill>
                  <a:srgbClr val="FC0C59"/>
                </a:solidFill>
              </a:rPr>
              <a:t>阻塞</a:t>
            </a:r>
            <a:r>
              <a:rPr lang="en-US" altLang="zh-CN" b="1" dirty="0">
                <a:solidFill>
                  <a:srgbClr val="FC0C59"/>
                </a:solidFill>
              </a:rPr>
              <a:t>I/O</a:t>
            </a:r>
            <a:r>
              <a:rPr lang="zh-CN" altLang="en-US" b="1" dirty="0">
                <a:solidFill>
                  <a:srgbClr val="FC0C59"/>
                </a:solidFill>
              </a:rPr>
              <a:t>特点</a:t>
            </a:r>
            <a:r>
              <a:rPr lang="zh-CN" altLang="en-US" dirty="0"/>
              <a:t>：调用之后一定要等到系统内核层面完成所有操作后，调用才结束，以读取磁盘上一段文件为例，系统内核在完成磁盘寻道、读取数据、复制数据到内存中之后，这个调用才结束</a:t>
            </a:r>
            <a:endParaRPr lang="en-US" altLang="zh-CN" dirty="0"/>
          </a:p>
          <a:p>
            <a:r>
              <a:rPr lang="zh-CN" altLang="en-US" dirty="0">
                <a:solidFill>
                  <a:srgbClr val="FC0C59"/>
                </a:solidFill>
              </a:rPr>
              <a:t>阻塞</a:t>
            </a:r>
            <a:r>
              <a:rPr lang="en-US" altLang="zh-CN" dirty="0">
                <a:solidFill>
                  <a:srgbClr val="FC0C59"/>
                </a:solidFill>
              </a:rPr>
              <a:t>I/O</a:t>
            </a:r>
            <a:r>
              <a:rPr lang="zh-CN" altLang="en-US" dirty="0">
                <a:solidFill>
                  <a:srgbClr val="FC0C59"/>
                </a:solidFill>
              </a:rPr>
              <a:t>造成</a:t>
            </a:r>
            <a:r>
              <a:rPr lang="en-US" altLang="zh-CN" dirty="0">
                <a:solidFill>
                  <a:srgbClr val="FC0C59"/>
                </a:solidFill>
              </a:rPr>
              <a:t>CPU</a:t>
            </a:r>
            <a:r>
              <a:rPr lang="zh-CN" altLang="en-US" dirty="0">
                <a:solidFill>
                  <a:srgbClr val="FC0C59"/>
                </a:solidFill>
              </a:rPr>
              <a:t>等待</a:t>
            </a:r>
            <a:r>
              <a:rPr lang="en-US" altLang="zh-CN" dirty="0">
                <a:solidFill>
                  <a:srgbClr val="FC0C59"/>
                </a:solidFill>
              </a:rPr>
              <a:t>I/O</a:t>
            </a:r>
            <a:r>
              <a:rPr lang="zh-CN" altLang="en-US" dirty="0">
                <a:solidFill>
                  <a:srgbClr val="FC0C59"/>
                </a:solidFill>
              </a:rPr>
              <a:t>，浪费等待时间，</a:t>
            </a:r>
            <a:r>
              <a:rPr lang="en-US" altLang="zh-CN" dirty="0">
                <a:solidFill>
                  <a:srgbClr val="FC0C59"/>
                </a:solidFill>
              </a:rPr>
              <a:t>CPU</a:t>
            </a:r>
            <a:r>
              <a:rPr lang="zh-CN" altLang="en-US" dirty="0">
                <a:solidFill>
                  <a:srgbClr val="FC0C59"/>
                </a:solidFill>
              </a:rPr>
              <a:t>的处理能力不能得到充分利用</a:t>
            </a:r>
            <a:r>
              <a:rPr lang="zh-CN" altLang="en-US" dirty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29170692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zh-CN"/>
              <a:t>MAKE IT BETTER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2919177-F413-42C5-BEEE-C77E4D49F469}" type="slidenum">
              <a:rPr lang="zh-CN" altLang="en-US" smtClean="0"/>
              <a:pPr>
                <a:defRPr/>
              </a:pPr>
              <a:t>86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非阻塞</a:t>
            </a:r>
            <a:r>
              <a:rPr lang="en-US" altLang="zh-CN" dirty="0"/>
              <a:t>I/O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为了提高性能，内核提供了非阻塞</a:t>
            </a:r>
            <a:r>
              <a:rPr lang="en-US" altLang="zh-CN" dirty="0"/>
              <a:t>I/O</a:t>
            </a:r>
          </a:p>
          <a:p>
            <a:endParaRPr lang="en-US" altLang="zh-CN" smtClean="0"/>
          </a:p>
          <a:p>
            <a:r>
              <a:rPr lang="zh-CN" altLang="en-US" smtClean="0"/>
              <a:t>非</a:t>
            </a:r>
            <a:r>
              <a:rPr lang="zh-CN" altLang="en-US" dirty="0"/>
              <a:t>阻塞</a:t>
            </a:r>
            <a:r>
              <a:rPr lang="en-US" altLang="zh-CN" dirty="0"/>
              <a:t>I/O</a:t>
            </a:r>
            <a:r>
              <a:rPr lang="zh-CN" altLang="en-US" dirty="0"/>
              <a:t>跟阻塞</a:t>
            </a:r>
            <a:r>
              <a:rPr lang="en-US" altLang="zh-CN" dirty="0"/>
              <a:t>I/O</a:t>
            </a:r>
            <a:r>
              <a:rPr lang="zh-CN" altLang="en-US" dirty="0"/>
              <a:t>的差别为</a:t>
            </a:r>
            <a:r>
              <a:rPr lang="zh-CN" altLang="en-US" b="1" dirty="0">
                <a:solidFill>
                  <a:srgbClr val="FC0C59"/>
                </a:solidFill>
              </a:rPr>
              <a:t>调用之后会立即返回</a:t>
            </a:r>
            <a:endParaRPr lang="en-US" altLang="zh-CN" b="1" dirty="0">
              <a:solidFill>
                <a:srgbClr val="FC0C59"/>
              </a:solidFill>
            </a:endParaRPr>
          </a:p>
          <a:p>
            <a:endParaRPr lang="en-US" altLang="zh-CN" dirty="0"/>
          </a:p>
          <a:p>
            <a:r>
              <a:rPr lang="zh-CN" altLang="en-US" dirty="0" smtClean="0"/>
              <a:t>非</a:t>
            </a:r>
            <a:r>
              <a:rPr lang="zh-CN" altLang="en-US" dirty="0"/>
              <a:t>阻塞</a:t>
            </a:r>
            <a:r>
              <a:rPr lang="en-US" altLang="zh-CN" dirty="0"/>
              <a:t>I/O</a:t>
            </a:r>
            <a:r>
              <a:rPr lang="zh-CN" altLang="en-US" dirty="0"/>
              <a:t>返回之后，</a:t>
            </a:r>
            <a:r>
              <a:rPr lang="en-US" altLang="zh-CN" dirty="0">
                <a:solidFill>
                  <a:srgbClr val="FC0C59"/>
                </a:solidFill>
              </a:rPr>
              <a:t>CPU</a:t>
            </a:r>
            <a:r>
              <a:rPr lang="zh-CN" altLang="en-US" dirty="0">
                <a:solidFill>
                  <a:srgbClr val="FC0C59"/>
                </a:solidFill>
              </a:rPr>
              <a:t>的时间片可以用来处理其它代码，此时性能提升是很明显的。</a:t>
            </a:r>
          </a:p>
        </p:txBody>
      </p:sp>
    </p:spTree>
    <p:extLst>
      <p:ext uri="{BB962C8B-B14F-4D97-AF65-F5344CB8AC3E}">
        <p14:creationId xmlns:p14="http://schemas.microsoft.com/office/powerpoint/2010/main" val="26434516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zh-CN"/>
              <a:t>MAKE IT BETTER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2919177-F413-42C5-BEEE-C77E4D49F469}" type="slidenum">
              <a:rPr lang="zh-CN" altLang="en-US" smtClean="0"/>
              <a:pPr>
                <a:defRPr/>
              </a:pPr>
              <a:t>87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与</a:t>
            </a:r>
            <a:r>
              <a:rPr lang="en-US" altLang="zh-CN" dirty="0"/>
              <a:t>IO</a:t>
            </a:r>
            <a:r>
              <a:rPr lang="zh-CN" altLang="en-US" dirty="0"/>
              <a:t>无关的伪异步</a:t>
            </a:r>
            <a:r>
              <a:rPr lang="en-US" altLang="zh-CN" dirty="0"/>
              <a:t>API</a:t>
            </a:r>
            <a:endParaRPr lang="zh-CN" altLang="en-US" dirty="0">
              <a:solidFill>
                <a:srgbClr val="FC0C59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/>
              <a:t>setTimeout</a:t>
            </a:r>
            <a:r>
              <a:rPr lang="en-US" altLang="zh-CN" dirty="0"/>
              <a:t>(</a:t>
            </a:r>
            <a:r>
              <a:rPr lang="en-US" altLang="zh-CN" dirty="0" err="1"/>
              <a:t>callback,delay</a:t>
            </a:r>
            <a:r>
              <a:rPr lang="en-US" altLang="zh-CN" dirty="0"/>
              <a:t>[,</a:t>
            </a:r>
            <a:r>
              <a:rPr lang="en-US" altLang="zh-CN" dirty="0" err="1"/>
              <a:t>arg</a:t>
            </a:r>
            <a:r>
              <a:rPr lang="en-US" altLang="zh-CN" dirty="0"/>
              <a:t>][,…])</a:t>
            </a:r>
          </a:p>
          <a:p>
            <a:r>
              <a:rPr lang="en-US" altLang="zh-CN" dirty="0" err="1"/>
              <a:t>setInterval</a:t>
            </a:r>
            <a:r>
              <a:rPr lang="en-US" altLang="zh-CN" dirty="0"/>
              <a:t>(</a:t>
            </a:r>
            <a:r>
              <a:rPr lang="en-US" altLang="zh-CN" dirty="0" err="1"/>
              <a:t>callback,delay</a:t>
            </a:r>
            <a:r>
              <a:rPr lang="en-US" altLang="zh-CN" dirty="0"/>
              <a:t>[,</a:t>
            </a:r>
            <a:r>
              <a:rPr lang="en-US" altLang="zh-CN" dirty="0" err="1"/>
              <a:t>arg</a:t>
            </a:r>
            <a:r>
              <a:rPr lang="en-US" altLang="zh-CN" dirty="0"/>
              <a:t>][],…)</a:t>
            </a:r>
          </a:p>
          <a:p>
            <a:r>
              <a:rPr lang="zh-CN" altLang="en-US" dirty="0"/>
              <a:t>上面两个有时间概念</a:t>
            </a:r>
            <a:endParaRPr lang="en-US" altLang="zh-CN" dirty="0"/>
          </a:p>
          <a:p>
            <a:r>
              <a:rPr lang="en-US" altLang="zh-CN" dirty="0" err="1"/>
              <a:t>process.nextTick</a:t>
            </a:r>
            <a:r>
              <a:rPr lang="en-US" altLang="zh-CN" dirty="0"/>
              <a:t>(callback[,</a:t>
            </a:r>
            <a:r>
              <a:rPr lang="en-US" altLang="zh-CN" dirty="0" err="1"/>
              <a:t>arg</a:t>
            </a:r>
            <a:r>
              <a:rPr lang="en-US" altLang="zh-CN" dirty="0"/>
              <a:t>][,…])</a:t>
            </a:r>
          </a:p>
          <a:p>
            <a:pPr lvl="1"/>
            <a:r>
              <a:rPr lang="zh-CN" altLang="en-US" dirty="0"/>
              <a:t>一旦当前事件循环完成之后，下一次一开始就调用它</a:t>
            </a:r>
            <a:endParaRPr lang="en-US" altLang="zh-CN" dirty="0"/>
          </a:p>
          <a:p>
            <a:r>
              <a:rPr lang="en-US" altLang="zh-CN" dirty="0" err="1"/>
              <a:t>setImmediate</a:t>
            </a:r>
            <a:r>
              <a:rPr lang="en-US" altLang="zh-CN" dirty="0"/>
              <a:t>(callback[,</a:t>
            </a:r>
            <a:r>
              <a:rPr lang="en-US" altLang="zh-CN" dirty="0" err="1"/>
              <a:t>arg</a:t>
            </a:r>
            <a:r>
              <a:rPr lang="en-US" altLang="zh-CN" dirty="0"/>
              <a:t>][,…])</a:t>
            </a:r>
          </a:p>
          <a:p>
            <a:pPr lvl="1"/>
            <a:r>
              <a:rPr lang="zh-CN" altLang="en-US" dirty="0"/>
              <a:t>同</a:t>
            </a:r>
            <a:r>
              <a:rPr lang="en-US" altLang="zh-CN" dirty="0" err="1"/>
              <a:t>process.nextTick</a:t>
            </a:r>
            <a:r>
              <a:rPr lang="zh-CN" altLang="en-US" dirty="0"/>
              <a:t>，但是优先级没有它高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007866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zh-CN"/>
              <a:t>MAKE IT BETTER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2919177-F413-42C5-BEEE-C77E4D49F469}" type="slidenum">
              <a:rPr lang="zh-CN" altLang="en-US" smtClean="0"/>
              <a:pPr>
                <a:defRPr/>
              </a:pPr>
              <a:t>88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异步编程带来的难点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异常处理：</a:t>
            </a:r>
            <a:r>
              <a:rPr lang="zh-CN" altLang="en-US" sz="1800" dirty="0"/>
              <a:t>异步</a:t>
            </a:r>
            <a:r>
              <a:rPr lang="en-US" altLang="zh-CN" sz="1800" dirty="0"/>
              <a:t>I/O</a:t>
            </a:r>
            <a:r>
              <a:rPr lang="zh-CN" altLang="en-US" sz="1800" dirty="0"/>
              <a:t>包含两个阶段，提交请求和处理结果，这两个阶段中有事件循环的调度，两者彼此不关联。异步方法通常在第一个阶段提交请求后立即返回，因为异常并不一定发生在这个阶段，</a:t>
            </a:r>
            <a:r>
              <a:rPr lang="en-US" altLang="zh-CN" sz="1800" dirty="0"/>
              <a:t>try/catch</a:t>
            </a:r>
            <a:r>
              <a:rPr lang="zh-CN" altLang="en-US" sz="1800" dirty="0"/>
              <a:t>在此处不会发挥任何作用</a:t>
            </a:r>
            <a:endParaRPr lang="en-US" altLang="zh-CN" sz="1800" dirty="0"/>
          </a:p>
          <a:p>
            <a:r>
              <a:rPr lang="zh-CN" altLang="en-US" dirty="0" smtClean="0"/>
              <a:t>函数嵌套过深 </a:t>
            </a:r>
            <a:r>
              <a:rPr lang="en-US" altLang="zh-CN" dirty="0" smtClean="0">
                <a:solidFill>
                  <a:srgbClr val="FC0C59"/>
                </a:solidFill>
              </a:rPr>
              <a:t>{{{{{{{{{{</a:t>
            </a:r>
          </a:p>
          <a:p>
            <a:r>
              <a:rPr lang="zh-CN" altLang="en-US" dirty="0" smtClean="0"/>
              <a:t>多线程编程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开发人员要面临跨线程通信编程</a:t>
            </a:r>
            <a:endParaRPr lang="en-US" altLang="zh-CN" dirty="0" smtClean="0"/>
          </a:p>
          <a:p>
            <a:pPr lvl="1"/>
            <a:r>
              <a:rPr lang="en-US" altLang="zh-CN" dirty="0" err="1" smtClean="0"/>
              <a:t>child_process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cluster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2565723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MAKE IT BETTER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2919177-F413-42C5-BEEE-C77E4D49F469}" type="slidenum">
              <a:rPr lang="zh-CN" altLang="en-US" smtClean="0"/>
              <a:pPr>
                <a:defRPr/>
              </a:pPr>
              <a:t>89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总结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altLang="zh-CN" sz="1600" dirty="0" err="1"/>
              <a:t>nodejs</a:t>
            </a:r>
            <a:r>
              <a:rPr lang="en-US" altLang="zh-CN" sz="1600" dirty="0"/>
              <a:t> </a:t>
            </a:r>
            <a:r>
              <a:rPr lang="zh-CN" altLang="en-US" sz="1600" dirty="0"/>
              <a:t>是单线程的，这个单线程指的就是主线程，主线程不能异步，只能顺序执行；</a:t>
            </a:r>
          </a:p>
          <a:p>
            <a:pPr fontAlgn="base"/>
            <a:r>
              <a:rPr lang="zh-CN" altLang="en-US" sz="1600" dirty="0"/>
              <a:t>但是主线程可以调用线程池来实现并发，线程池里的任务执行完成后发送一个事件到事件队列，事件循环会不断检测事件队列，发现有未处理的事件就分别调用它们的 </a:t>
            </a:r>
            <a:r>
              <a:rPr lang="en-US" altLang="zh-CN" sz="1600" dirty="0"/>
              <a:t>callback </a:t>
            </a:r>
            <a:r>
              <a:rPr lang="zh-CN" altLang="en-US" sz="1600" dirty="0"/>
              <a:t>函数；</a:t>
            </a:r>
          </a:p>
          <a:p>
            <a:pPr fontAlgn="base"/>
            <a:r>
              <a:rPr lang="en-US" altLang="zh-CN" sz="1600" dirty="0"/>
              <a:t>callback </a:t>
            </a:r>
            <a:r>
              <a:rPr lang="zh-CN" altLang="en-US" sz="1600" dirty="0"/>
              <a:t>函数是顺序执行的，如果一个 </a:t>
            </a:r>
            <a:r>
              <a:rPr lang="en-US" altLang="zh-CN" sz="1600" dirty="0"/>
              <a:t>callback </a:t>
            </a:r>
            <a:r>
              <a:rPr lang="zh-CN" altLang="en-US" sz="1600" dirty="0"/>
              <a:t>函数耗时很长，会阻塞事件循环，所以耗时很长的操作比如 </a:t>
            </a:r>
            <a:r>
              <a:rPr lang="en-US" altLang="zh-CN" sz="1600" dirty="0"/>
              <a:t>IO </a:t>
            </a:r>
            <a:r>
              <a:rPr lang="zh-CN" altLang="en-US" sz="1600" dirty="0"/>
              <a:t>操作应该放在线程池里面执行；</a:t>
            </a:r>
          </a:p>
          <a:p>
            <a:pPr fontAlgn="base"/>
            <a:r>
              <a:rPr lang="zh-CN" altLang="en-US" sz="1600" dirty="0" smtClean="0"/>
              <a:t>主线程自始至终都是在事件循环中，</a:t>
            </a:r>
            <a:r>
              <a:rPr lang="zh-CN" altLang="en-US" sz="1600" dirty="0"/>
              <a:t>主线程中的代码都是顺序执行，但是把耗时操作放</a:t>
            </a:r>
            <a:r>
              <a:rPr lang="zh-CN" altLang="en-US" sz="1600" dirty="0" smtClean="0"/>
              <a:t>在线程</a:t>
            </a:r>
            <a:r>
              <a:rPr lang="zh-CN" altLang="en-US" sz="1600" dirty="0"/>
              <a:t>池中，然后写上 </a:t>
            </a:r>
            <a:r>
              <a:rPr lang="en-US" altLang="zh-CN" sz="1600" dirty="0"/>
              <a:t>callback </a:t>
            </a:r>
            <a:r>
              <a:rPr lang="zh-CN" altLang="en-US" sz="1600" dirty="0"/>
              <a:t>函数，主线程的代码会继续向下执行，而事件循环会在适时的时候调用 </a:t>
            </a:r>
            <a:r>
              <a:rPr lang="en-US" altLang="zh-CN" sz="1600" dirty="0"/>
              <a:t>callback </a:t>
            </a:r>
            <a:r>
              <a:rPr lang="zh-CN" altLang="en-US" sz="1600" dirty="0"/>
              <a:t>函数。所以在后面的代码可能比在前面的先执行完。</a:t>
            </a:r>
          </a:p>
          <a:p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9943812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zh-CN"/>
              <a:t>MAKE IT BETTER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2919177-F413-42C5-BEEE-C77E4D49F469}" type="slidenum">
              <a:rPr lang="zh-CN" altLang="en-US" smtClean="0"/>
              <a:pPr>
                <a:defRPr/>
              </a:pPr>
              <a:t>9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JavaScript</a:t>
            </a:r>
            <a:r>
              <a:rPr lang="zh-CN" altLang="en-US" dirty="0"/>
              <a:t>的实现方式</a:t>
            </a:r>
          </a:p>
        </p:txBody>
      </p:sp>
      <p:graphicFrame>
        <p:nvGraphicFramePr>
          <p:cNvPr id="7" name="内容占位符 6"/>
          <p:cNvGraphicFramePr>
            <a:graphicFrameLocks noGrp="1"/>
          </p:cNvGraphicFramePr>
          <p:nvPr>
            <p:ph idx="1"/>
            <p:extLst/>
          </p:nvPr>
        </p:nvGraphicFramePr>
        <p:xfrm>
          <a:off x="628650" y="1681163"/>
          <a:ext cx="7886700" cy="465772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928006">
                  <a:extLst>
                    <a:ext uri="{9D8B030D-6E8A-4147-A177-3AD203B41FA5}">
                      <a16:colId xmlns:a16="http://schemas.microsoft.com/office/drawing/2014/main" xmlns="" val="1027287123"/>
                    </a:ext>
                  </a:extLst>
                </a:gridCol>
                <a:gridCol w="3958222">
                  <a:extLst>
                    <a:ext uri="{9D8B030D-6E8A-4147-A177-3AD203B41FA5}">
                      <a16:colId xmlns:a16="http://schemas.microsoft.com/office/drawing/2014/main" xmlns="" val="2415338907"/>
                    </a:ext>
                  </a:extLst>
                </a:gridCol>
              </a:tblGrid>
              <a:tr h="64477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3200" kern="100" dirty="0">
                          <a:effectLst/>
                        </a:rPr>
                        <a:t>浏览器</a:t>
                      </a:r>
                      <a:endParaRPr lang="zh-CN" sz="3200" kern="100" dirty="0">
                        <a:effectLst/>
                        <a:latin typeface="Source Code Pro" panose="020B0509030403020204" pitchFamily="49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3650" marR="7365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3200" kern="100" dirty="0">
                          <a:effectLst/>
                        </a:rPr>
                        <a:t>JavaScript</a:t>
                      </a:r>
                      <a:r>
                        <a:rPr lang="zh-CN" sz="3200" kern="100" dirty="0">
                          <a:effectLst/>
                        </a:rPr>
                        <a:t>实现方式</a:t>
                      </a:r>
                      <a:endParaRPr lang="zh-CN" sz="3200" kern="100" dirty="0">
                        <a:effectLst/>
                        <a:latin typeface="Source Code Pro" panose="020B0509030403020204" pitchFamily="49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3650" marR="73650" marT="0" marB="0"/>
                </a:tc>
                <a:extLst>
                  <a:ext uri="{0D108BD9-81ED-4DB2-BD59-A6C34878D82A}">
                    <a16:rowId xmlns:a16="http://schemas.microsoft.com/office/drawing/2014/main" xmlns="" val="3873025780"/>
                  </a:ext>
                </a:extLst>
              </a:tr>
              <a:tr h="64477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3200" kern="100" dirty="0">
                          <a:effectLst/>
                        </a:rPr>
                        <a:t>Firefox(</a:t>
                      </a:r>
                      <a:r>
                        <a:rPr lang="zh-CN" altLang="en-US" sz="3200" kern="100" dirty="0">
                          <a:effectLst/>
                        </a:rPr>
                        <a:t>火狐</a:t>
                      </a:r>
                      <a:r>
                        <a:rPr lang="en-US" sz="3200" kern="100" dirty="0">
                          <a:effectLst/>
                        </a:rPr>
                        <a:t>)</a:t>
                      </a:r>
                      <a:endParaRPr lang="zh-CN" sz="3200" kern="100" dirty="0">
                        <a:effectLst/>
                        <a:latin typeface="Source Code Pro" panose="020B0509030403020204" pitchFamily="49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3650" marR="7365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3200" kern="100" dirty="0" err="1">
                          <a:effectLst/>
                        </a:rPr>
                        <a:t>SpiderMonkey</a:t>
                      </a:r>
                      <a:endParaRPr lang="zh-CN" sz="3200" kern="100" dirty="0">
                        <a:effectLst/>
                        <a:latin typeface="Source Code Pro" panose="020B0509030403020204" pitchFamily="49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3650" marR="73650" marT="0" marB="0"/>
                </a:tc>
                <a:extLst>
                  <a:ext uri="{0D108BD9-81ED-4DB2-BD59-A6C34878D82A}">
                    <a16:rowId xmlns:a16="http://schemas.microsoft.com/office/drawing/2014/main" xmlns="" val="1567560888"/>
                  </a:ext>
                </a:extLst>
              </a:tr>
              <a:tr h="64477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3200" kern="100" dirty="0">
                          <a:effectLst/>
                        </a:rPr>
                        <a:t>IE</a:t>
                      </a:r>
                      <a:endParaRPr lang="zh-CN" sz="3200" kern="100" dirty="0">
                        <a:effectLst/>
                        <a:latin typeface="Source Code Pro" panose="020B0509030403020204" pitchFamily="49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3650" marR="7365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3200" kern="100" dirty="0">
                          <a:effectLst/>
                        </a:rPr>
                        <a:t>JScript</a:t>
                      </a:r>
                      <a:endParaRPr lang="zh-CN" sz="3200" kern="100" dirty="0">
                        <a:effectLst/>
                        <a:latin typeface="Source Code Pro" panose="020B0509030403020204" pitchFamily="49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3650" marR="73650" marT="0" marB="0"/>
                </a:tc>
                <a:extLst>
                  <a:ext uri="{0D108BD9-81ED-4DB2-BD59-A6C34878D82A}">
                    <a16:rowId xmlns:a16="http://schemas.microsoft.com/office/drawing/2014/main" xmlns="" val="75040621"/>
                  </a:ext>
                </a:extLst>
              </a:tr>
              <a:tr h="64477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3200" kern="100" dirty="0">
                          <a:effectLst/>
                        </a:rPr>
                        <a:t>Safari</a:t>
                      </a:r>
                      <a:endParaRPr lang="zh-CN" sz="3200" kern="100" dirty="0">
                        <a:effectLst/>
                        <a:latin typeface="Source Code Pro" panose="020B0509030403020204" pitchFamily="49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3650" marR="7365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3200" kern="100" dirty="0" err="1">
                          <a:effectLst/>
                        </a:rPr>
                        <a:t>JavaScriptCore</a:t>
                      </a:r>
                      <a:endParaRPr lang="zh-CN" sz="3200" kern="100" dirty="0">
                        <a:effectLst/>
                        <a:latin typeface="Source Code Pro" panose="020B0509030403020204" pitchFamily="49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3650" marR="73650" marT="0" marB="0"/>
                </a:tc>
                <a:extLst>
                  <a:ext uri="{0D108BD9-81ED-4DB2-BD59-A6C34878D82A}">
                    <a16:rowId xmlns:a16="http://schemas.microsoft.com/office/drawing/2014/main" xmlns="" val="3146511782"/>
                  </a:ext>
                </a:extLst>
              </a:tr>
              <a:tr h="64477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3200" kern="100" dirty="0">
                          <a:effectLst/>
                        </a:rPr>
                        <a:t>Chrome</a:t>
                      </a:r>
                      <a:endParaRPr lang="zh-CN" sz="3200" kern="100" dirty="0">
                        <a:effectLst/>
                        <a:latin typeface="Source Code Pro" panose="020B0509030403020204" pitchFamily="49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3650" marR="7365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3200" kern="100" dirty="0">
                          <a:effectLst/>
                        </a:rPr>
                        <a:t>V8</a:t>
                      </a:r>
                      <a:endParaRPr lang="zh-CN" sz="3200" kern="100" dirty="0">
                        <a:effectLst/>
                        <a:latin typeface="Source Code Pro" panose="020B0509030403020204" pitchFamily="49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3650" marR="73650" marT="0" marB="0"/>
                </a:tc>
                <a:extLst>
                  <a:ext uri="{0D108BD9-81ED-4DB2-BD59-A6C34878D82A}">
                    <a16:rowId xmlns:a16="http://schemas.microsoft.com/office/drawing/2014/main" xmlns="" val="3821900714"/>
                  </a:ext>
                </a:extLst>
              </a:tr>
              <a:tr h="64477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3200" kern="100" dirty="0">
                          <a:effectLst/>
                        </a:rPr>
                        <a:t>Microsoft Edge</a:t>
                      </a:r>
                      <a:endParaRPr lang="zh-CN" sz="3200" kern="100" dirty="0">
                        <a:effectLst/>
                        <a:latin typeface="Source Code Pro" panose="020B0509030403020204" pitchFamily="49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3650" marR="7365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3200" kern="100" dirty="0" err="1">
                          <a:effectLst/>
                        </a:rPr>
                        <a:t>ChakraCore</a:t>
                      </a:r>
                      <a:endParaRPr lang="zh-CN" sz="3200" kern="100" dirty="0">
                        <a:effectLst/>
                        <a:latin typeface="Source Code Pro" panose="020B0509030403020204" pitchFamily="49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3650" marR="73650" marT="0" marB="0"/>
                </a:tc>
                <a:extLst>
                  <a:ext uri="{0D108BD9-81ED-4DB2-BD59-A6C34878D82A}">
                    <a16:rowId xmlns:a16="http://schemas.microsoft.com/office/drawing/2014/main" xmlns="" val="27284366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623249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zh-CN"/>
              <a:t>MAKE IT BETTER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2919177-F413-42C5-BEEE-C77E4D49F469}" type="slidenum">
              <a:rPr lang="zh-CN" altLang="en-US" smtClean="0"/>
              <a:pPr>
                <a:defRPr/>
              </a:pPr>
              <a:t>90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回调</a:t>
            </a:r>
          </a:p>
        </p:txBody>
      </p:sp>
      <p:sp>
        <p:nvSpPr>
          <p:cNvPr id="3" name="副标题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回调是什么，它们在</a:t>
            </a:r>
            <a:r>
              <a:rPr lang="en-US" altLang="zh-CN" dirty="0"/>
              <a:t>JavaScript</a:t>
            </a:r>
            <a:r>
              <a:rPr lang="zh-CN" altLang="en-US" dirty="0"/>
              <a:t>中如何使用</a:t>
            </a:r>
            <a:endParaRPr lang="en-US" altLang="zh-CN" dirty="0"/>
          </a:p>
          <a:p>
            <a:r>
              <a:rPr lang="en-US" altLang="zh-CN" dirty="0"/>
              <a:t>Node.js</a:t>
            </a:r>
            <a:r>
              <a:rPr lang="zh-CN" altLang="en-US" dirty="0"/>
              <a:t>中如何使用回调</a:t>
            </a:r>
            <a:endParaRPr lang="en-US" altLang="zh-CN" dirty="0"/>
          </a:p>
          <a:p>
            <a:r>
              <a:rPr lang="zh-CN" altLang="en-US" dirty="0"/>
              <a:t>同步和异步编程的区别</a:t>
            </a:r>
            <a:endParaRPr lang="en-US" altLang="zh-CN" dirty="0"/>
          </a:p>
          <a:p>
            <a:r>
              <a:rPr lang="zh-CN" altLang="en-US" dirty="0"/>
              <a:t>事件循环</a:t>
            </a:r>
          </a:p>
        </p:txBody>
      </p:sp>
    </p:spTree>
    <p:extLst>
      <p:ext uri="{BB962C8B-B14F-4D97-AF65-F5344CB8AC3E}">
        <p14:creationId xmlns:p14="http://schemas.microsoft.com/office/powerpoint/2010/main" val="28954163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zh-CN"/>
              <a:t>MAKE IT BETTER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2919177-F413-42C5-BEEE-C77E4D49F469}" type="slidenum">
              <a:rPr lang="zh-CN" altLang="en-US" smtClean="0"/>
              <a:pPr>
                <a:defRPr/>
              </a:pPr>
              <a:t>91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什么是回调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程序角度：将一个函数作为参数传递给另一个函数，并且通常在第一个函数执行完成后被调用</a:t>
            </a:r>
            <a:endParaRPr lang="en-US" altLang="zh-CN" dirty="0"/>
          </a:p>
          <a:p>
            <a:r>
              <a:rPr lang="zh-CN" altLang="en-US" dirty="0"/>
              <a:t>回调示例：</a:t>
            </a:r>
            <a:endParaRPr lang="en-US" altLang="zh-CN" dirty="0"/>
          </a:p>
          <a:p>
            <a:pPr lvl="1"/>
            <a:r>
              <a:rPr lang="en-US" altLang="zh-CN" dirty="0"/>
              <a:t>1. </a:t>
            </a:r>
            <a:r>
              <a:rPr lang="zh-CN" altLang="en-US" dirty="0"/>
              <a:t>使用</a:t>
            </a:r>
            <a:r>
              <a:rPr lang="en-US" altLang="zh-CN" dirty="0" err="1"/>
              <a:t>jQuery</a:t>
            </a:r>
            <a:r>
              <a:rPr lang="zh-CN" altLang="en-US" dirty="0"/>
              <a:t>在网页中以动画的形式隐藏一个盒子</a:t>
            </a:r>
            <a:r>
              <a:rPr lang="en-US" altLang="zh-CN" dirty="0"/>
              <a:t>【</a:t>
            </a:r>
            <a:r>
              <a:rPr lang="zh-CN" altLang="en-US" dirty="0"/>
              <a:t>不使用回调</a:t>
            </a:r>
            <a:r>
              <a:rPr lang="en-US" altLang="zh-CN" dirty="0"/>
              <a:t>】</a:t>
            </a:r>
          </a:p>
          <a:p>
            <a:pPr lvl="1"/>
            <a:r>
              <a:rPr lang="en-US" altLang="zh-CN" dirty="0"/>
              <a:t>2. </a:t>
            </a:r>
            <a:r>
              <a:rPr lang="zh-CN" altLang="en-US" dirty="0"/>
              <a:t>修改上面的示例</a:t>
            </a:r>
            <a:r>
              <a:rPr lang="en-US" altLang="zh-CN" dirty="0"/>
              <a:t>【</a:t>
            </a:r>
            <a:r>
              <a:rPr lang="zh-CN" altLang="en-US" dirty="0"/>
              <a:t>使用回调</a:t>
            </a:r>
            <a:r>
              <a:rPr lang="en-US" altLang="zh-CN" dirty="0"/>
              <a:t>】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448945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zh-CN"/>
              <a:t>MAKE IT BETTER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2919177-F413-42C5-BEEE-C77E4D49F469}" type="slidenum">
              <a:rPr lang="zh-CN" altLang="en-US" smtClean="0"/>
              <a:pPr>
                <a:defRPr/>
              </a:pPr>
              <a:t>92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剖析回调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关键概念：函数可以作为参数传递到另一个函数中，然后被调用</a:t>
            </a:r>
            <a:endParaRPr lang="en-US" altLang="zh-CN"/>
          </a:p>
          <a:p>
            <a:r>
              <a:rPr lang="zh-CN" altLang="en-US"/>
              <a:t>剖析回调示例：</a:t>
            </a:r>
            <a:r>
              <a:rPr lang="en-US" altLang="zh-CN"/>
              <a:t>【</a:t>
            </a:r>
            <a:r>
              <a:rPr lang="zh-CN" altLang="en-US"/>
              <a:t>见备注</a:t>
            </a:r>
            <a:r>
              <a:rPr lang="en-US" altLang="zh-CN"/>
              <a:t>】</a:t>
            </a:r>
          </a:p>
          <a:p>
            <a:endParaRPr lang="en-US" altLang="zh-CN"/>
          </a:p>
          <a:p>
            <a:r>
              <a:rPr lang="zh-CN" altLang="en-US"/>
              <a:t>理解回调的意义：因为这样的</a:t>
            </a:r>
            <a:r>
              <a:rPr lang="zh-CN" altLang="en-US">
                <a:solidFill>
                  <a:srgbClr val="FC0C59"/>
                </a:solidFill>
              </a:rPr>
              <a:t>回调模式在</a:t>
            </a:r>
            <a:r>
              <a:rPr lang="en-US" altLang="zh-CN">
                <a:solidFill>
                  <a:srgbClr val="FC0C59"/>
                </a:solidFill>
              </a:rPr>
              <a:t>Node.js</a:t>
            </a:r>
            <a:r>
              <a:rPr lang="zh-CN" altLang="en-US">
                <a:solidFill>
                  <a:srgbClr val="FC0C59"/>
                </a:solidFill>
              </a:rPr>
              <a:t>中被到处使用</a:t>
            </a:r>
            <a:endParaRPr lang="en-US" altLang="zh-CN">
              <a:solidFill>
                <a:srgbClr val="FC0C59"/>
              </a:solidFill>
            </a:endParaRPr>
          </a:p>
          <a:p>
            <a:pPr lvl="1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92509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zh-CN"/>
              <a:t>MAKE IT BETTER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2919177-F413-42C5-BEEE-C77E4D49F469}" type="slidenum">
              <a:rPr lang="zh-CN" altLang="en-US" smtClean="0"/>
              <a:pPr>
                <a:defRPr/>
              </a:pPr>
              <a:t>93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Node.js</a:t>
            </a:r>
            <a:r>
              <a:rPr lang="zh-CN" altLang="en-US"/>
              <a:t>如何使用回调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Node.js</a:t>
            </a:r>
            <a:r>
              <a:rPr lang="zh-CN" altLang="en-US"/>
              <a:t>到处使用回调，尤其是在有</a:t>
            </a:r>
            <a:r>
              <a:rPr lang="en-US" altLang="zh-CN"/>
              <a:t>I/O</a:t>
            </a:r>
            <a:r>
              <a:rPr lang="zh-CN" altLang="en-US"/>
              <a:t>（输入</a:t>
            </a:r>
            <a:r>
              <a:rPr lang="en-US" altLang="zh-CN"/>
              <a:t>/</a:t>
            </a:r>
            <a:r>
              <a:rPr lang="zh-CN" altLang="en-US"/>
              <a:t>输出）的地方</a:t>
            </a:r>
            <a:endParaRPr lang="en-US" altLang="zh-CN"/>
          </a:p>
          <a:p>
            <a:r>
              <a:rPr lang="zh-CN" altLang="en-US" sz="2000">
                <a:solidFill>
                  <a:srgbClr val="FC0C59"/>
                </a:solidFill>
              </a:rPr>
              <a:t>示例一</a:t>
            </a:r>
            <a:r>
              <a:rPr lang="zh-CN" altLang="en-US" sz="2000"/>
              <a:t>：使用核心模块</a:t>
            </a:r>
            <a:r>
              <a:rPr lang="en-US" altLang="zh-CN" sz="2000"/>
              <a:t>fs</a:t>
            </a:r>
            <a:r>
              <a:rPr lang="zh-CN" altLang="en-US" sz="2000"/>
              <a:t>的</a:t>
            </a:r>
            <a:r>
              <a:rPr lang="en-US" altLang="zh-CN" sz="2000"/>
              <a:t>readFile</a:t>
            </a:r>
            <a:r>
              <a:rPr lang="zh-CN" altLang="en-US" sz="2000"/>
              <a:t>方法读取文件</a:t>
            </a:r>
            <a:r>
              <a:rPr lang="en-US" altLang="zh-CN" sz="2000"/>
              <a:t>【</a:t>
            </a:r>
            <a:r>
              <a:rPr lang="zh-CN" altLang="en-US" sz="2000"/>
              <a:t>备注</a:t>
            </a:r>
            <a:r>
              <a:rPr lang="en-US" altLang="zh-CN" sz="2000"/>
              <a:t>1】</a:t>
            </a:r>
          </a:p>
          <a:p>
            <a:r>
              <a:rPr lang="zh-CN" altLang="en-US" sz="2000">
                <a:solidFill>
                  <a:srgbClr val="FC0C59"/>
                </a:solidFill>
              </a:rPr>
              <a:t>示例二</a:t>
            </a:r>
            <a:r>
              <a:rPr lang="zh-CN" altLang="en-US" sz="2000"/>
              <a:t>：使用第三方模块</a:t>
            </a:r>
            <a:r>
              <a:rPr lang="en-US" altLang="zh-CN" sz="2000"/>
              <a:t>request</a:t>
            </a:r>
            <a:r>
              <a:rPr lang="zh-CN" altLang="en-US" sz="2000"/>
              <a:t>访问一个</a:t>
            </a:r>
            <a:r>
              <a:rPr lang="en-US" altLang="zh-CN" sz="2000"/>
              <a:t>url</a:t>
            </a:r>
            <a:r>
              <a:rPr lang="zh-CN" altLang="en-US" sz="2000"/>
              <a:t>获取</a:t>
            </a:r>
            <a:r>
              <a:rPr lang="en-US" altLang="zh-CN" sz="2000"/>
              <a:t>url</a:t>
            </a:r>
            <a:r>
              <a:rPr lang="zh-CN" altLang="en-US" sz="2000"/>
              <a:t>的页面内容</a:t>
            </a:r>
            <a:r>
              <a:rPr lang="en-US" altLang="zh-CN" sz="2000"/>
              <a:t>【</a:t>
            </a:r>
            <a:r>
              <a:rPr lang="zh-CN" altLang="en-US" sz="2000"/>
              <a:t>备注示例</a:t>
            </a:r>
            <a:r>
              <a:rPr lang="en-US" altLang="zh-CN" sz="2000"/>
              <a:t>2】</a:t>
            </a:r>
          </a:p>
          <a:p>
            <a:r>
              <a:rPr lang="zh-CN" altLang="en-US" sz="2000">
                <a:solidFill>
                  <a:srgbClr val="FC0C59"/>
                </a:solidFill>
              </a:rPr>
              <a:t>示例三</a:t>
            </a:r>
            <a:r>
              <a:rPr lang="zh-CN" altLang="en-US" sz="2000"/>
              <a:t>：结合上面两个示例访问两个本地文件</a:t>
            </a:r>
            <a:r>
              <a:rPr lang="en-US" altLang="zh-CN" sz="2000"/>
              <a:t>+</a:t>
            </a:r>
            <a:r>
              <a:rPr lang="zh-CN" altLang="en-US" sz="2000"/>
              <a:t>请求两个</a:t>
            </a:r>
            <a:r>
              <a:rPr lang="en-US" altLang="zh-CN" sz="2000"/>
              <a:t>url</a:t>
            </a:r>
            <a:r>
              <a:rPr lang="zh-CN" altLang="en-US" sz="2000"/>
              <a:t>地址，看看哪个操作先返回</a:t>
            </a:r>
            <a:r>
              <a:rPr lang="en-US" altLang="zh-CN" sz="2000"/>
              <a:t>【</a:t>
            </a:r>
            <a:r>
              <a:rPr lang="zh-CN" altLang="en-US" sz="2000"/>
              <a:t>备注示例</a:t>
            </a:r>
            <a:r>
              <a:rPr lang="en-US" altLang="zh-CN" sz="2000"/>
              <a:t>3】</a:t>
            </a:r>
          </a:p>
          <a:p>
            <a:r>
              <a:rPr lang="zh-CN" altLang="en-US"/>
              <a:t>多运行几次示例三，</a:t>
            </a:r>
            <a:r>
              <a:rPr lang="zh-CN" altLang="en-US">
                <a:solidFill>
                  <a:srgbClr val="FC0C59"/>
                </a:solidFill>
              </a:rPr>
              <a:t>思考这些事件是如何异步发生的，回调是如何用于在操作完成后做其它事情的</a:t>
            </a:r>
          </a:p>
        </p:txBody>
      </p:sp>
    </p:spTree>
    <p:extLst>
      <p:ext uri="{BB962C8B-B14F-4D97-AF65-F5344CB8AC3E}">
        <p14:creationId xmlns:p14="http://schemas.microsoft.com/office/powerpoint/2010/main" val="36901101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MAKE IT BETTER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2919177-F413-42C5-BEEE-C77E4D49F469}" type="slidenum">
              <a:rPr lang="zh-CN" altLang="en-US" smtClean="0"/>
              <a:pPr>
                <a:defRPr/>
              </a:pPr>
              <a:t>94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异常处理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Node</a:t>
            </a:r>
            <a:r>
              <a:rPr lang="zh-CN" altLang="en-US" dirty="0"/>
              <a:t>是</a:t>
            </a:r>
            <a:r>
              <a:rPr lang="zh-CN" altLang="en-US" dirty="0">
                <a:solidFill>
                  <a:srgbClr val="FC0C59"/>
                </a:solidFill>
              </a:rPr>
              <a:t>单线程运行环境，一旦抛出的异常没有被捕获</a:t>
            </a:r>
            <a:r>
              <a:rPr lang="en-US" altLang="zh-CN" dirty="0">
                <a:solidFill>
                  <a:srgbClr val="FC0C59"/>
                </a:solidFill>
              </a:rPr>
              <a:t>,</a:t>
            </a:r>
            <a:r>
              <a:rPr lang="zh-CN" altLang="en-US" dirty="0">
                <a:solidFill>
                  <a:srgbClr val="FC0C59"/>
                </a:solidFill>
              </a:rPr>
              <a:t>就会引起整个进程的崩溃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en-US" altLang="zh-CN" dirty="0"/>
              <a:t>Node</a:t>
            </a:r>
            <a:r>
              <a:rPr lang="zh-CN" altLang="en-US" dirty="0"/>
              <a:t>的异常处理对于保证系统的稳定运行非常重要。</a:t>
            </a:r>
            <a:endParaRPr lang="en-US" altLang="zh-CN" dirty="0"/>
          </a:p>
          <a:p>
            <a:r>
              <a:rPr lang="en-US" altLang="zh-CN" dirty="0"/>
              <a:t>Node</a:t>
            </a:r>
            <a:r>
              <a:rPr lang="zh-CN" altLang="en-US" dirty="0"/>
              <a:t>有三种方式，传播一个错误</a:t>
            </a:r>
            <a:endParaRPr lang="en-US" altLang="zh-CN" dirty="0"/>
          </a:p>
          <a:p>
            <a:pPr lvl="1"/>
            <a:r>
              <a:rPr lang="en-US" altLang="zh-CN" dirty="0"/>
              <a:t>throw</a:t>
            </a:r>
            <a:r>
              <a:rPr lang="zh-CN" altLang="en-US" dirty="0"/>
              <a:t>抛出异常</a:t>
            </a:r>
            <a:endParaRPr lang="en-US" altLang="zh-CN" dirty="0"/>
          </a:p>
          <a:p>
            <a:pPr lvl="1"/>
            <a:r>
              <a:rPr lang="zh-CN" altLang="en-US" dirty="0"/>
              <a:t>将错误对象传递给回调函数，由回调函数负责发出错误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1781052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MAKE IT BETTER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2919177-F413-42C5-BEEE-C77E4D49F469}" type="slidenum">
              <a:rPr lang="zh-CN" altLang="en-US" smtClean="0"/>
              <a:pPr>
                <a:defRPr/>
              </a:pPr>
              <a:t>95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try…catch</a:t>
            </a:r>
            <a:r>
              <a:rPr lang="zh-CN" altLang="en-US"/>
              <a:t>捕获异常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使用</a:t>
            </a:r>
            <a:r>
              <a:rPr lang="en-US" altLang="zh-CN"/>
              <a:t>try...catch</a:t>
            </a:r>
            <a:r>
              <a:rPr lang="zh-CN" altLang="en-US"/>
              <a:t>捕获下面代码可能出现的异常</a:t>
            </a:r>
          </a:p>
          <a:p>
            <a:pPr lvl="1"/>
            <a:r>
              <a:rPr lang="en-US" altLang="zh-CN"/>
              <a:t>JSON.parse('{"name":"hello"}')</a:t>
            </a:r>
          </a:p>
          <a:p>
            <a:r>
              <a:rPr lang="zh-CN" altLang="en-US"/>
              <a:t>使用</a:t>
            </a:r>
            <a:r>
              <a:rPr lang="en-US" altLang="zh-CN"/>
              <a:t>try...catch</a:t>
            </a:r>
            <a:r>
              <a:rPr lang="zh-CN" altLang="en-US"/>
              <a:t>捕获下面代码的异常</a:t>
            </a:r>
          </a:p>
          <a:p>
            <a:pPr lvl="1"/>
            <a:r>
              <a:rPr lang="en-US" altLang="zh-CN"/>
              <a:t>setTimeout(function(){JSON.parse('{"name":"hello"}')},1000);</a:t>
            </a:r>
          </a:p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86149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MAKE IT BETTER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2919177-F413-42C5-BEEE-C77E4D49F469}" type="slidenum">
              <a:rPr lang="zh-CN" altLang="en-US" smtClean="0"/>
              <a:pPr>
                <a:defRPr/>
              </a:pPr>
              <a:t>96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回调函数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Node</a:t>
            </a:r>
            <a:r>
              <a:rPr lang="zh-CN" altLang="en-US"/>
              <a:t>采用的方法，是</a:t>
            </a:r>
            <a:r>
              <a:rPr lang="zh-CN" altLang="en-US">
                <a:solidFill>
                  <a:srgbClr val="FC0C59"/>
                </a:solidFill>
              </a:rPr>
              <a:t>将错误对象作为第一个参数</a:t>
            </a:r>
            <a:r>
              <a:rPr lang="zh-CN" altLang="en-US"/>
              <a:t>，</a:t>
            </a:r>
            <a:r>
              <a:rPr lang="zh-CN" altLang="en-US">
                <a:solidFill>
                  <a:srgbClr val="FC0C59"/>
                </a:solidFill>
              </a:rPr>
              <a:t>传入回调函数</a:t>
            </a:r>
            <a:r>
              <a:rPr lang="zh-CN" altLang="en-US"/>
              <a:t>。这样就避免了捕获代码与发生错误的代码不再同一个时间段的问题</a:t>
            </a:r>
            <a:endParaRPr lang="en-US" altLang="zh-CN"/>
          </a:p>
          <a:p>
            <a:r>
              <a:rPr lang="zh-CN" altLang="en-US"/>
              <a:t>自己写一个支持异步转换</a:t>
            </a:r>
            <a:r>
              <a:rPr lang="en-US" altLang="zh-CN"/>
              <a:t>json</a:t>
            </a:r>
            <a:r>
              <a:rPr lang="zh-CN" altLang="en-US"/>
              <a:t>格式字符串的方法</a:t>
            </a:r>
            <a:r>
              <a:rPr lang="en-US" altLang="zh-CN"/>
              <a:t>【</a:t>
            </a:r>
            <a:r>
              <a:rPr lang="zh-CN" altLang="en-US"/>
              <a:t>利用</a:t>
            </a:r>
            <a:r>
              <a:rPr lang="en-US" altLang="zh-CN"/>
              <a:t>timeout</a:t>
            </a:r>
            <a:r>
              <a:rPr lang="zh-CN" altLang="en-US"/>
              <a:t>实现就可以了</a:t>
            </a:r>
            <a:r>
              <a:rPr lang="en-US" altLang="zh-CN"/>
              <a:t>】</a:t>
            </a:r>
          </a:p>
          <a:p>
            <a:pPr lvl="1"/>
            <a:r>
              <a:rPr lang="zh-CN" altLang="en-US"/>
              <a:t>要求调用格式为：</a:t>
            </a:r>
            <a:r>
              <a:rPr lang="en-US" altLang="zh-CN"/>
              <a:t>parse(‘json</a:t>
            </a:r>
            <a:r>
              <a:rPr lang="zh-CN" altLang="en-US"/>
              <a:t>字符串</a:t>
            </a:r>
            <a:r>
              <a:rPr lang="en-US" altLang="zh-CN"/>
              <a:t>’,callback(err,obj))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25828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MAKE IT BETTER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2919177-F413-42C5-BEEE-C77E4D49F469}" type="slidenum">
              <a:rPr lang="zh-CN" altLang="en-US" smtClean="0"/>
              <a:pPr>
                <a:defRPr/>
              </a:pPr>
              <a:t>97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回调函数的设计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对于一个函数如果需要定义回调函数</a:t>
            </a:r>
            <a:r>
              <a:rPr lang="en-US" altLang="zh-CN"/>
              <a:t>,</a:t>
            </a:r>
            <a:r>
              <a:rPr lang="en-US" altLang="zh-CN" b="1">
                <a:solidFill>
                  <a:srgbClr val="FC0C59"/>
                </a:solidFill>
              </a:rPr>
              <a:t>Node</a:t>
            </a:r>
            <a:r>
              <a:rPr lang="zh-CN" altLang="en-US" b="1">
                <a:solidFill>
                  <a:srgbClr val="FC0C59"/>
                </a:solidFill>
              </a:rPr>
              <a:t>统一规定</a:t>
            </a:r>
            <a:r>
              <a:rPr lang="zh-CN" altLang="en-US"/>
              <a:t>：</a:t>
            </a:r>
            <a:endParaRPr lang="en-US" altLang="zh-CN"/>
          </a:p>
          <a:p>
            <a:pPr lvl="1"/>
            <a:r>
              <a:rPr lang="zh-CN" altLang="en-US" b="1">
                <a:solidFill>
                  <a:srgbClr val="FC0C59"/>
                </a:solidFill>
              </a:rPr>
              <a:t>回调函数一定作为参数的最后一个参数出现</a:t>
            </a:r>
            <a:r>
              <a:rPr lang="zh-CN" altLang="en-US"/>
              <a:t>：</a:t>
            </a:r>
            <a:endParaRPr lang="en-US" altLang="zh-CN"/>
          </a:p>
          <a:p>
            <a:pPr lvl="2"/>
            <a:r>
              <a:rPr lang="en-US" altLang="zh-CN"/>
              <a:t>function foo(arg1,arg2,callback){}</a:t>
            </a:r>
          </a:p>
          <a:p>
            <a:pPr lvl="1"/>
            <a:r>
              <a:rPr lang="zh-CN" altLang="en-US">
                <a:solidFill>
                  <a:srgbClr val="FC0C59"/>
                </a:solidFill>
              </a:rPr>
              <a:t>回调函数的</a:t>
            </a:r>
            <a:r>
              <a:rPr lang="zh-CN" altLang="en-US" b="1">
                <a:solidFill>
                  <a:srgbClr val="FC0C59"/>
                </a:solidFill>
              </a:rPr>
              <a:t>第一个参数默认接收错误信息</a:t>
            </a:r>
            <a:r>
              <a:rPr lang="zh-CN" altLang="en-US">
                <a:solidFill>
                  <a:srgbClr val="FC0C59"/>
                </a:solidFill>
              </a:rPr>
              <a:t>（便于外界获取调用的错误情况）</a:t>
            </a:r>
            <a:r>
              <a:rPr lang="en-US" altLang="zh-CN">
                <a:solidFill>
                  <a:srgbClr val="FC0C59"/>
                </a:solidFill>
              </a:rPr>
              <a:t>,</a:t>
            </a:r>
            <a:r>
              <a:rPr lang="zh-CN" altLang="en-US" b="1">
                <a:solidFill>
                  <a:srgbClr val="FC0C59"/>
                </a:solidFill>
              </a:rPr>
              <a:t>第二个参数才是真正的数据</a:t>
            </a:r>
            <a:r>
              <a:rPr lang="en-US" altLang="zh-CN"/>
              <a:t>parse(‘{“foo”:”bar”}’,function(){err,result}){</a:t>
            </a:r>
          </a:p>
          <a:p>
            <a:pPr lvl="2"/>
            <a:r>
              <a:rPr lang="en-US" altLang="zh-CN"/>
              <a:t>  if(err) throw err;</a:t>
            </a:r>
          </a:p>
          <a:p>
            <a:pPr lvl="2"/>
            <a:r>
              <a:rPr lang="en-US" altLang="zh-CN"/>
              <a:t>  console.log(result);</a:t>
            </a:r>
          </a:p>
          <a:p>
            <a:pPr lvl="2"/>
            <a:r>
              <a:rPr lang="en-US" altLang="zh-CN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4275589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MAKE IT BETTER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2919177-F413-42C5-BEEE-C77E4D49F469}" type="slidenum">
              <a:rPr lang="zh-CN" altLang="en-US" smtClean="0"/>
              <a:pPr>
                <a:defRPr/>
              </a:pPr>
              <a:t>98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rgbClr val="FC0C59"/>
                </a:solidFill>
              </a:rPr>
              <a:t>强调</a:t>
            </a:r>
            <a:r>
              <a:rPr lang="zh-CN" altLang="en-US" dirty="0"/>
              <a:t>错误优先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>
                <a:solidFill>
                  <a:srgbClr val="FC0C59"/>
                </a:solidFill>
              </a:rPr>
              <a:t>Node</a:t>
            </a:r>
            <a:r>
              <a:rPr lang="zh-CN" altLang="en-US">
                <a:solidFill>
                  <a:srgbClr val="FC0C59"/>
                </a:solidFill>
              </a:rPr>
              <a:t>统一规定</a:t>
            </a:r>
            <a:endParaRPr lang="en-US" altLang="zh-CN">
              <a:solidFill>
                <a:srgbClr val="FC0C59"/>
              </a:solidFill>
            </a:endParaRPr>
          </a:p>
          <a:p>
            <a:r>
              <a:rPr lang="zh-CN" altLang="en-US"/>
              <a:t>因为之后的操作大多数都是异步的方式</a:t>
            </a:r>
            <a:endParaRPr lang="en-US" altLang="zh-CN"/>
          </a:p>
          <a:p>
            <a:r>
              <a:rPr lang="zh-CN" altLang="en-US">
                <a:solidFill>
                  <a:srgbClr val="FC0C59"/>
                </a:solidFill>
              </a:rPr>
              <a:t>异步操作无法通过</a:t>
            </a:r>
            <a:r>
              <a:rPr lang="en-US" altLang="zh-CN">
                <a:solidFill>
                  <a:srgbClr val="FC0C59"/>
                </a:solidFill>
              </a:rPr>
              <a:t>try-catch</a:t>
            </a:r>
            <a:r>
              <a:rPr lang="zh-CN" altLang="en-US">
                <a:solidFill>
                  <a:srgbClr val="FC0C59"/>
                </a:solidFill>
              </a:rPr>
              <a:t>捕获异常</a:t>
            </a:r>
            <a:endParaRPr lang="en-US" altLang="zh-CN">
              <a:solidFill>
                <a:srgbClr val="FC0C59"/>
              </a:solidFill>
            </a:endParaRPr>
          </a:p>
          <a:p>
            <a:r>
              <a:rPr lang="zh-CN" altLang="en-US"/>
              <a:t>所以：</a:t>
            </a:r>
            <a:endParaRPr lang="en-US" altLang="zh-CN"/>
          </a:p>
          <a:p>
            <a:pPr lvl="1"/>
            <a:r>
              <a:rPr lang="zh-CN" altLang="en-US"/>
              <a:t>错误优先的回调函数，</a:t>
            </a:r>
            <a:r>
              <a:rPr lang="zh-CN" altLang="en-US" b="1">
                <a:solidFill>
                  <a:srgbClr val="FC0C59"/>
                </a:solidFill>
              </a:rPr>
              <a:t>第一个参数为上一步的错误信息</a:t>
            </a:r>
            <a:endParaRPr lang="en-US" altLang="zh-CN" b="1">
              <a:solidFill>
                <a:srgbClr val="FC0C59"/>
              </a:solidFill>
            </a:endParaRPr>
          </a:p>
          <a:p>
            <a:pPr lvl="1"/>
            <a:r>
              <a:rPr lang="zh-CN" altLang="en-US" b="1">
                <a:solidFill>
                  <a:srgbClr val="FC0C59"/>
                </a:solidFill>
              </a:rPr>
              <a:t>通过判断回调函数中的</a:t>
            </a:r>
            <a:r>
              <a:rPr lang="en-US" altLang="zh-CN" b="1">
                <a:solidFill>
                  <a:srgbClr val="FC0C59"/>
                </a:solidFill>
              </a:rPr>
              <a:t>err</a:t>
            </a:r>
            <a:r>
              <a:rPr lang="zh-CN" altLang="en-US" b="1">
                <a:solidFill>
                  <a:srgbClr val="FC0C59"/>
                </a:solidFill>
              </a:rPr>
              <a:t>是否为</a:t>
            </a:r>
            <a:r>
              <a:rPr lang="en-US" altLang="zh-CN" b="1">
                <a:solidFill>
                  <a:srgbClr val="FC0C59"/>
                </a:solidFill>
              </a:rPr>
              <a:t>null</a:t>
            </a:r>
            <a:r>
              <a:rPr lang="zh-CN" altLang="en-US" b="1">
                <a:solidFill>
                  <a:srgbClr val="FC0C59"/>
                </a:solidFill>
              </a:rPr>
              <a:t>来检测异步操作过程是否出现错误</a:t>
            </a:r>
          </a:p>
        </p:txBody>
      </p:sp>
    </p:spTree>
    <p:extLst>
      <p:ext uri="{BB962C8B-B14F-4D97-AF65-F5344CB8AC3E}">
        <p14:creationId xmlns:p14="http://schemas.microsoft.com/office/powerpoint/2010/main" val="4272556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MAKE IT BETTER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2919177-F413-42C5-BEEE-C77E4D49F469}" type="slidenum">
              <a:rPr lang="zh-CN" altLang="en-US" smtClean="0"/>
              <a:pPr>
                <a:defRPr/>
              </a:pPr>
              <a:t>99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总结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Node</a:t>
            </a:r>
            <a:r>
              <a:rPr lang="zh-CN" altLang="en-US"/>
              <a:t>约定，如果某个函数需要回调函数作为参数，则回调函数是最后一个参数。另外，</a:t>
            </a:r>
            <a:r>
              <a:rPr lang="zh-CN" altLang="en-US" b="1">
                <a:solidFill>
                  <a:srgbClr val="FC0C59"/>
                </a:solidFill>
              </a:rPr>
              <a:t>回调函数本身的第一个参数，约定为上一步传入的错误对象</a:t>
            </a:r>
            <a:endParaRPr lang="en-US" altLang="zh-CN" b="1">
              <a:solidFill>
                <a:srgbClr val="FC0C59"/>
              </a:solidFill>
            </a:endParaRPr>
          </a:p>
          <a:p>
            <a:r>
              <a:rPr lang="zh-CN" altLang="en-US" sz="2000"/>
              <a:t>传统的错误捕捉机制</a:t>
            </a:r>
            <a:r>
              <a:rPr lang="en-US" altLang="zh-CN" sz="2000"/>
              <a:t>try...catch</a:t>
            </a:r>
            <a:r>
              <a:rPr lang="zh-CN" altLang="en-US" sz="2000"/>
              <a:t>对于异步操作行不通</a:t>
            </a:r>
            <a:endParaRPr lang="en-US" altLang="zh-CN" sz="2000"/>
          </a:p>
          <a:p>
            <a:r>
              <a:rPr lang="en-US" altLang="zh-CN"/>
              <a:t>Node</a:t>
            </a:r>
            <a:r>
              <a:rPr lang="zh-CN" altLang="en-US"/>
              <a:t>统一规定，一旦异步操作发生错误，就把错误对象传递到回调函数</a:t>
            </a:r>
            <a:endParaRPr lang="en-US" altLang="zh-CN"/>
          </a:p>
          <a:p>
            <a:pPr lvl="1"/>
            <a:r>
              <a:rPr lang="zh-CN" altLang="en-US"/>
              <a:t>如果没有发生错误，回调函数的第一个参数就是</a:t>
            </a:r>
            <a:r>
              <a:rPr lang="en-US" altLang="zh-CN"/>
              <a:t>null</a:t>
            </a:r>
          </a:p>
          <a:p>
            <a:pPr lvl="1"/>
            <a:r>
              <a:rPr lang="zh-CN" altLang="en-US"/>
              <a:t>如果不是</a:t>
            </a:r>
            <a:r>
              <a:rPr lang="en-US" altLang="zh-CN"/>
              <a:t>null</a:t>
            </a:r>
            <a:r>
              <a:rPr lang="zh-CN" altLang="en-US"/>
              <a:t>，就肯定出错了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924319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</TotalTime>
  <Words>11857</Words>
  <Application>Microsoft Office PowerPoint</Application>
  <PresentationFormat>全屏显示(4:3)</PresentationFormat>
  <Paragraphs>1893</Paragraphs>
  <Slides>213</Slides>
  <Notes>23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213</vt:i4>
      </vt:variant>
    </vt:vector>
  </HeadingPairs>
  <TitlesOfParts>
    <vt:vector size="223" baseType="lpstr">
      <vt:lpstr>Microsoft YaHei UI</vt:lpstr>
      <vt:lpstr>Source Code Pro</vt:lpstr>
      <vt:lpstr>宋体</vt:lpstr>
      <vt:lpstr>微软雅黑</vt:lpstr>
      <vt:lpstr>微软雅黑 Light</vt:lpstr>
      <vt:lpstr>Arial</vt:lpstr>
      <vt:lpstr>Calibri</vt:lpstr>
      <vt:lpstr>Times New Roman</vt:lpstr>
      <vt:lpstr>Wingdings</vt:lpstr>
      <vt:lpstr>Office 主题</vt:lpstr>
      <vt:lpstr>PowerPoint 演示文稿</vt:lpstr>
      <vt:lpstr>Node.js课程大纲</vt:lpstr>
      <vt:lpstr>课程大纲</vt:lpstr>
      <vt:lpstr>课程大纲</vt:lpstr>
      <vt:lpstr>Node.js简介</vt:lpstr>
      <vt:lpstr>客户端JavaScript</vt:lpstr>
      <vt:lpstr>服务器端JavaScript</vt:lpstr>
      <vt:lpstr>其它服务器端技术</vt:lpstr>
      <vt:lpstr>JavaScript的实现方式</vt:lpstr>
      <vt:lpstr>Google Chrome</vt:lpstr>
      <vt:lpstr>基于V8的Node横空出世</vt:lpstr>
      <vt:lpstr>什么是Node.js？</vt:lpstr>
      <vt:lpstr>关于Node</vt:lpstr>
      <vt:lpstr>Node诞生历程</vt:lpstr>
      <vt:lpstr>为什么要学习Node.js？</vt:lpstr>
      <vt:lpstr>为什么要学习Node.js？</vt:lpstr>
      <vt:lpstr>Node.js的可以做什么？</vt:lpstr>
      <vt:lpstr>Node.js社区</vt:lpstr>
      <vt:lpstr>总结</vt:lpstr>
      <vt:lpstr>安装与配置Node.js环境</vt:lpstr>
      <vt:lpstr>在Windows下搭建node开发环境</vt:lpstr>
      <vt:lpstr>版本管理工具nvm</vt:lpstr>
      <vt:lpstr>path环境变量</vt:lpstr>
      <vt:lpstr>cmd</vt:lpstr>
      <vt:lpstr>快速体验</vt:lpstr>
      <vt:lpstr>Node.js基础</vt:lpstr>
      <vt:lpstr>REPL（Read-eval-print-loop）</vt:lpstr>
      <vt:lpstr>全局对象global</vt:lpstr>
      <vt:lpstr>Globals</vt:lpstr>
      <vt:lpstr>process</vt:lpstr>
      <vt:lpstr>模块系统</vt:lpstr>
      <vt:lpstr>模块化开发演变方案</vt:lpstr>
      <vt:lpstr>CommonJS规范</vt:lpstr>
      <vt:lpstr>CommonJS模块规范</vt:lpstr>
      <vt:lpstr>CommonJS模块特点</vt:lpstr>
      <vt:lpstr>Node.js模块介绍</vt:lpstr>
      <vt:lpstr>module对象</vt:lpstr>
      <vt:lpstr>模块内的module.exports</vt:lpstr>
      <vt:lpstr>模块内的exports</vt:lpstr>
      <vt:lpstr>require()加载模块</vt:lpstr>
      <vt:lpstr>require模块加载规则</vt:lpstr>
      <vt:lpstr>核心模块与文件模块</vt:lpstr>
      <vt:lpstr>核心模块</vt:lpstr>
      <vt:lpstr>练习</vt:lpstr>
      <vt:lpstr>模块总结</vt:lpstr>
      <vt:lpstr>包与NPM</vt:lpstr>
      <vt:lpstr>包</vt:lpstr>
      <vt:lpstr>规范的包目录结构</vt:lpstr>
      <vt:lpstr>包描述文件package.json说明书</vt:lpstr>
      <vt:lpstr>npm（Node.js package manage）</vt:lpstr>
      <vt:lpstr>NPM</vt:lpstr>
      <vt:lpstr>NPM基本使用</vt:lpstr>
      <vt:lpstr>npm install-01</vt:lpstr>
      <vt:lpstr>npm install-02</vt:lpstr>
      <vt:lpstr>npm全局工具问题</vt:lpstr>
      <vt:lpstr>CNPM</vt:lpstr>
      <vt:lpstr>nrm</vt:lpstr>
      <vt:lpstr>总结</vt:lpstr>
      <vt:lpstr>Node.js的作用</vt:lpstr>
      <vt:lpstr>Node.js官方介绍</vt:lpstr>
      <vt:lpstr>理解I/O（input/output）</vt:lpstr>
      <vt:lpstr>处理基本输入</vt:lpstr>
      <vt:lpstr>处理超过一个的输入</vt:lpstr>
      <vt:lpstr>处理海量用户的输入</vt:lpstr>
      <vt:lpstr>早期的Web页面</vt:lpstr>
      <vt:lpstr>现代的Web应用程序</vt:lpstr>
      <vt:lpstr>联网的I/O不可预测</vt:lpstr>
      <vt:lpstr>处理不可预测性</vt:lpstr>
      <vt:lpstr>小结</vt:lpstr>
      <vt:lpstr>Node调试</vt:lpstr>
      <vt:lpstr>调试</vt:lpstr>
      <vt:lpstr>Node调试-console.log()</vt:lpstr>
      <vt:lpstr>Node调试-node内置调试器</vt:lpstr>
      <vt:lpstr>Node调试-node-inspector</vt:lpstr>
      <vt:lpstr>Node调试-node inspector使用</vt:lpstr>
      <vt:lpstr>Visual Studio Code调试</vt:lpstr>
      <vt:lpstr>WebStorm调试</vt:lpstr>
      <vt:lpstr>异步I/O</vt:lpstr>
      <vt:lpstr>异步操作</vt:lpstr>
      <vt:lpstr>什么是进程</vt:lpstr>
      <vt:lpstr>什么是线程</vt:lpstr>
      <vt:lpstr>Node中的的异步I/O</vt:lpstr>
      <vt:lpstr>Node的异步I/O-线程池</vt:lpstr>
      <vt:lpstr>Node的异步I/O-平台差异</vt:lpstr>
      <vt:lpstr>阻塞I/O</vt:lpstr>
      <vt:lpstr>非阻塞I/O</vt:lpstr>
      <vt:lpstr>与IO无关的伪异步API</vt:lpstr>
      <vt:lpstr>异步编程带来的难点</vt:lpstr>
      <vt:lpstr>总结</vt:lpstr>
      <vt:lpstr>回调</vt:lpstr>
      <vt:lpstr>什么是回调</vt:lpstr>
      <vt:lpstr>剖析回调</vt:lpstr>
      <vt:lpstr>Node.js如何使用回调</vt:lpstr>
      <vt:lpstr>异常处理</vt:lpstr>
      <vt:lpstr>try…catch捕获异常</vt:lpstr>
      <vt:lpstr>回调函数</vt:lpstr>
      <vt:lpstr>回调函数的设计</vt:lpstr>
      <vt:lpstr>强调错误优先</vt:lpstr>
      <vt:lpstr>总结</vt:lpstr>
      <vt:lpstr>ECMAScript 6</vt:lpstr>
      <vt:lpstr>什么是ES6 ？</vt:lpstr>
      <vt:lpstr>ES6支持情况</vt:lpstr>
      <vt:lpstr>严格模式：strict mode</vt:lpstr>
      <vt:lpstr>let</vt:lpstr>
      <vt:lpstr>const</vt:lpstr>
      <vt:lpstr>字符串扩展</vt:lpstr>
      <vt:lpstr>箭头函数- 一个参数</vt:lpstr>
      <vt:lpstr>箭头函数- 不需要参数</vt:lpstr>
      <vt:lpstr>箭头函数- 多个参数</vt:lpstr>
      <vt:lpstr>箭头函数- 多于一条语句</vt:lpstr>
      <vt:lpstr>箭头函数- 使用场景</vt:lpstr>
      <vt:lpstr>箭头函数- 注意</vt:lpstr>
      <vt:lpstr>缓冲区处理（二进制数据）</vt:lpstr>
      <vt:lpstr>什么是缓冲区</vt:lpstr>
      <vt:lpstr>文件操作</vt:lpstr>
      <vt:lpstr>二进制数据</vt:lpstr>
      <vt:lpstr>从二进制到文本</vt:lpstr>
      <vt:lpstr>文件操作相关模块</vt:lpstr>
      <vt:lpstr>path模块</vt:lpstr>
      <vt:lpstr>同步和异步文件系统调用</vt:lpstr>
      <vt:lpstr>文件写入</vt:lpstr>
      <vt:lpstr>向文件中追加内容</vt:lpstr>
      <vt:lpstr>文件读取</vt:lpstr>
      <vt:lpstr>其它文件操作任务</vt:lpstr>
      <vt:lpstr>其它文件操作任务</vt:lpstr>
      <vt:lpstr>目录操作</vt:lpstr>
      <vt:lpstr>监视文件</vt:lpstr>
      <vt:lpstr>文件流</vt:lpstr>
      <vt:lpstr>文件流</vt:lpstr>
      <vt:lpstr>readline模块逐行读取</vt:lpstr>
      <vt:lpstr>fs-extra模块介绍</vt:lpstr>
      <vt:lpstr>iconv-lite</vt:lpstr>
      <vt:lpstr>HTTP</vt:lpstr>
      <vt:lpstr>协议</vt:lpstr>
      <vt:lpstr>协议栈</vt:lpstr>
      <vt:lpstr>网络协议</vt:lpstr>
      <vt:lpstr>在地址栏中输入网址后页面是如何呈现的？</vt:lpstr>
      <vt:lpstr>HTTP-TCP流程图</vt:lpstr>
      <vt:lpstr>使用Cassini架设一个服务器</vt:lpstr>
      <vt:lpstr>HTTP概念</vt:lpstr>
      <vt:lpstr>URL</vt:lpstr>
      <vt:lpstr>端口的分类</vt:lpstr>
      <vt:lpstr>HTTP协议用于客户端和服务器端之间的通信</vt:lpstr>
      <vt:lpstr>通过请求和响应的交换达成通信</vt:lpstr>
      <vt:lpstr>请求响应实例</vt:lpstr>
      <vt:lpstr>协议结构</vt:lpstr>
      <vt:lpstr>请求报文的构成</vt:lpstr>
      <vt:lpstr>响应报文的构成</vt:lpstr>
      <vt:lpstr>状态码</vt:lpstr>
      <vt:lpstr>301</vt:lpstr>
      <vt:lpstr>服务器返回的报文类型</vt:lpstr>
      <vt:lpstr>HTTP协议-其它</vt:lpstr>
      <vt:lpstr>HTTP是无状态的协议</vt:lpstr>
      <vt:lpstr>告知服务器意图的HTTP方法-GET</vt:lpstr>
      <vt:lpstr>告知服务器意图的HTTP方法-POST</vt:lpstr>
      <vt:lpstr>get与post深入</vt:lpstr>
      <vt:lpstr>使用方法下达命令</vt:lpstr>
      <vt:lpstr>HTTP/1.0和HTTP/1.1支持的方法</vt:lpstr>
      <vt:lpstr>早期的HTTP连接模型</vt:lpstr>
      <vt:lpstr>HTTP-持久连接</vt:lpstr>
      <vt:lpstr>HTTP协议是无状态的</vt:lpstr>
      <vt:lpstr>解决HTTP无状态？矛盾</vt:lpstr>
      <vt:lpstr>没有Cookie信息状态下的请求</vt:lpstr>
      <vt:lpstr>存有Cookie信息状态的请求</vt:lpstr>
      <vt:lpstr>Cookie-请求响应报文</vt:lpstr>
      <vt:lpstr>Cookie</vt:lpstr>
      <vt:lpstr>Cookie-服务器</vt:lpstr>
      <vt:lpstr>Cookie的问题</vt:lpstr>
      <vt:lpstr>Session</vt:lpstr>
      <vt:lpstr>Session注意</vt:lpstr>
      <vt:lpstr>使用Node.js原生模块开发Web应用</vt:lpstr>
      <vt:lpstr>Server</vt:lpstr>
      <vt:lpstr>Response响应对象</vt:lpstr>
      <vt:lpstr>Request请求对象</vt:lpstr>
      <vt:lpstr>url模块</vt:lpstr>
      <vt:lpstr>querystring模块</vt:lpstr>
      <vt:lpstr>MySQL</vt:lpstr>
      <vt:lpstr>数据库</vt:lpstr>
      <vt:lpstr>MySQL安装与配置</vt:lpstr>
      <vt:lpstr>MySQL目录结构</vt:lpstr>
      <vt:lpstr>启动和关闭MySQL</vt:lpstr>
      <vt:lpstr>登录MySQL数据库</vt:lpstr>
      <vt:lpstr>MySQL相关命令</vt:lpstr>
      <vt:lpstr>重新配置MySQL</vt:lpstr>
      <vt:lpstr>MySQL数据库服务器、数据库和表的关系</vt:lpstr>
      <vt:lpstr>数据在数据库中的存储方式</vt:lpstr>
      <vt:lpstr>Express</vt:lpstr>
      <vt:lpstr>Express</vt:lpstr>
      <vt:lpstr>Express</vt:lpstr>
      <vt:lpstr>Express整体感知</vt:lpstr>
      <vt:lpstr>中间件</vt:lpstr>
      <vt:lpstr>中间件</vt:lpstr>
      <vt:lpstr>中间件</vt:lpstr>
      <vt:lpstr>中间件</vt:lpstr>
      <vt:lpstr>路由处理中间件</vt:lpstr>
      <vt:lpstr>重用中间件</vt:lpstr>
      <vt:lpstr>Socket.IO</vt:lpstr>
      <vt:lpstr>HTTP无法实现实时通信应用</vt:lpstr>
      <vt:lpstr>长轮询和长连接</vt:lpstr>
      <vt:lpstr>WebSocket协议</vt:lpstr>
      <vt:lpstr>Socket.IO</vt:lpstr>
      <vt:lpstr>服务器端的配置</vt:lpstr>
      <vt:lpstr>浏览器端的配置</vt:lpstr>
      <vt:lpstr>Express和Socket.IO</vt:lpstr>
      <vt:lpstr>Nginx</vt:lpstr>
      <vt:lpstr>Nginx模型图</vt:lpstr>
      <vt:lpstr>什么是Nginx</vt:lpstr>
      <vt:lpstr>Nginx的功能</vt:lpstr>
      <vt:lpstr>Nginx图解</vt:lpstr>
      <vt:lpstr>Nginx与其它服务器的性能比较</vt:lpstr>
      <vt:lpstr>Nginx和其它服务器性能比较</vt:lpstr>
      <vt:lpstr>Nginx优缺点总结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admin</dc:creator>
  <cp:lastModifiedBy>Microsoft</cp:lastModifiedBy>
  <cp:revision>47</cp:revision>
  <dcterms:created xsi:type="dcterms:W3CDTF">2015-06-29T07:19:00Z</dcterms:created>
  <dcterms:modified xsi:type="dcterms:W3CDTF">2016-10-11T08:42:12Z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2052-10.1.0.5777</vt:lpwstr>
  </property>
</Properties>
</file>